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59" r:id="rId4"/>
    <p:sldId id="260" r:id="rId5"/>
    <p:sldId id="262" r:id="rId6"/>
    <p:sldId id="263" r:id="rId7"/>
    <p:sldId id="264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3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76FD5D-DBC5-45C4-882F-BD0B21D4CD57}" v="185" dt="2024-11-26T18:05:35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C3B5B622-B65D-4F5A-A082-66B054244399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68B0335-69EB-48A9-948B-9D84EF887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6556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B622-B65D-4F5A-A082-66B054244399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0335-69EB-48A9-948B-9D84EF887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055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B622-B65D-4F5A-A082-66B054244399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0335-69EB-48A9-948B-9D84EF887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5941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B622-B65D-4F5A-A082-66B054244399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0335-69EB-48A9-948B-9D84EF887B75}" type="slidenum">
              <a:rPr lang="en-IN" smtClean="0"/>
              <a:t>‹#›</a:t>
            </a:fld>
            <a:endParaRPr lang="en-IN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791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B622-B65D-4F5A-A082-66B054244399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0335-69EB-48A9-948B-9D84EF887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49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3B5B622-B65D-4F5A-A082-66B054244399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268B0335-69EB-48A9-948B-9D84EF887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3551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B622-B65D-4F5A-A082-66B054244399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0335-69EB-48A9-948B-9D84EF887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71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B622-B65D-4F5A-A082-66B054244399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0335-69EB-48A9-948B-9D84EF887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7436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B622-B65D-4F5A-A082-66B054244399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0335-69EB-48A9-948B-9D84EF887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383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B622-B65D-4F5A-A082-66B054244399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0335-69EB-48A9-948B-9D84EF887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731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B622-B65D-4F5A-A082-66B054244399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68B0335-69EB-48A9-948B-9D84EF887B75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2226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C3B5B622-B65D-4F5A-A082-66B054244399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68B0335-69EB-48A9-948B-9D84EF887B75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1159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3B5B622-B65D-4F5A-A082-66B054244399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68B0335-69EB-48A9-948B-9D84EF887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40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erson holding a plant&#10;&#10;Description automatically generated">
            <a:extLst>
              <a:ext uri="{FF2B5EF4-FFF2-40B4-BE49-F238E27FC236}">
                <a16:creationId xmlns:a16="http://schemas.microsoft.com/office/drawing/2014/main" id="{F817AD4E-197F-7749-5A65-317A93E21E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-188653" y="0"/>
            <a:ext cx="2519680" cy="1645920"/>
          </a:xfrm>
        </p:spPr>
      </p:pic>
      <p:pic>
        <p:nvPicPr>
          <p:cNvPr id="6" name="Picture 5" descr="A person holding an apple&#10;&#10;Description automatically generated">
            <a:extLst>
              <a:ext uri="{FF2B5EF4-FFF2-40B4-BE49-F238E27FC236}">
                <a16:creationId xmlns:a16="http://schemas.microsoft.com/office/drawing/2014/main" id="{248DD88F-B6CD-4442-3FE2-286BD04BA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606" y="1384115"/>
            <a:ext cx="2245700" cy="2210141"/>
          </a:xfrm>
          <a:prstGeom prst="rect">
            <a:avLst/>
          </a:prstGeom>
        </p:spPr>
      </p:pic>
      <p:pic>
        <p:nvPicPr>
          <p:cNvPr id="8" name="Picture 7" descr="A two mesh bags with vegetables inside&#10;&#10;Description automatically generated">
            <a:extLst>
              <a:ext uri="{FF2B5EF4-FFF2-40B4-BE49-F238E27FC236}">
                <a16:creationId xmlns:a16="http://schemas.microsoft.com/office/drawing/2014/main" id="{EAFC5E91-A241-4691-9384-F81C119F4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39" y="633971"/>
            <a:ext cx="2519680" cy="2545421"/>
          </a:xfrm>
          <a:prstGeom prst="rect">
            <a:avLst/>
          </a:prstGeom>
        </p:spPr>
      </p:pic>
      <p:pic>
        <p:nvPicPr>
          <p:cNvPr id="10" name="Picture 9" descr="A sticker of fruit and vegetables&#10;&#10;Description automatically generated">
            <a:extLst>
              <a:ext uri="{FF2B5EF4-FFF2-40B4-BE49-F238E27FC236}">
                <a16:creationId xmlns:a16="http://schemas.microsoft.com/office/drawing/2014/main" id="{CAF5C306-BCF0-B90B-6C6A-07B9FFCA75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094" y="-317950"/>
            <a:ext cx="3017860" cy="2382861"/>
          </a:xfrm>
          <a:prstGeom prst="rect">
            <a:avLst/>
          </a:prstGeom>
        </p:spPr>
      </p:pic>
      <p:pic>
        <p:nvPicPr>
          <p:cNvPr id="12" name="Picture 11" descr="A person standing behind a crate of bananas&#10;&#10;Description automatically generated">
            <a:extLst>
              <a:ext uri="{FF2B5EF4-FFF2-40B4-BE49-F238E27FC236}">
                <a16:creationId xmlns:a16="http://schemas.microsoft.com/office/drawing/2014/main" id="{337AFAF7-544E-6947-4583-6603ADD861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437" y="-345891"/>
            <a:ext cx="2438094" cy="2438741"/>
          </a:xfrm>
          <a:prstGeom prst="rect">
            <a:avLst/>
          </a:prstGeom>
        </p:spPr>
      </p:pic>
      <p:pic>
        <p:nvPicPr>
          <p:cNvPr id="14" name="Picture 13" descr="A person holding a basket of vegetables&#10;&#10;Description automatically generated">
            <a:extLst>
              <a:ext uri="{FF2B5EF4-FFF2-40B4-BE49-F238E27FC236}">
                <a16:creationId xmlns:a16="http://schemas.microsoft.com/office/drawing/2014/main" id="{8F4EC25E-BC9D-8F2D-16A4-D53FF6D446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93" y="-290011"/>
            <a:ext cx="2346305" cy="238286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106E958-5226-B07F-6378-0FF260C289D9}"/>
              </a:ext>
            </a:extLst>
          </p:cNvPr>
          <p:cNvSpPr txBox="1"/>
          <p:nvPr/>
        </p:nvSpPr>
        <p:spPr>
          <a:xfrm>
            <a:off x="3071939" y="2282014"/>
            <a:ext cx="79257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u="sng" dirty="0">
                <a:solidFill>
                  <a:srgbClr val="0070C0"/>
                </a:solidFill>
                <a:latin typeface="Abril Fatface" panose="02000503000000020003" pitchFamily="2" charset="0"/>
              </a:rPr>
              <a:t>Supermart Grocery</a:t>
            </a:r>
          </a:p>
          <a:p>
            <a:r>
              <a:rPr lang="en-GB" sz="6000" b="1" u="sng" dirty="0">
                <a:solidFill>
                  <a:srgbClr val="0070C0"/>
                </a:solidFill>
                <a:latin typeface="Abril Fatface" panose="02000503000000020003" pitchFamily="2" charset="0"/>
              </a:rPr>
              <a:t>Sales-</a:t>
            </a:r>
            <a:r>
              <a:rPr lang="en-GB" sz="6000" b="1" u="sng" dirty="0">
                <a:solidFill>
                  <a:schemeClr val="accent5">
                    <a:lumMod val="75000"/>
                  </a:schemeClr>
                </a:solidFill>
                <a:latin typeface="Abril Fatface" panose="02000503000000020003" pitchFamily="2" charset="0"/>
              </a:rPr>
              <a:t>Retail Analytics</a:t>
            </a:r>
          </a:p>
          <a:p>
            <a:r>
              <a:rPr lang="en-GB" sz="6000" b="1" u="sng" dirty="0">
                <a:solidFill>
                  <a:schemeClr val="accent5">
                    <a:lumMod val="75000"/>
                  </a:schemeClr>
                </a:solidFill>
                <a:latin typeface="Abril Fatface" panose="02000503000000020003" pitchFamily="2" charset="0"/>
              </a:rPr>
              <a:t>Dataset</a:t>
            </a:r>
            <a:endParaRPr lang="en-IN" sz="6000" b="1" u="sng" dirty="0">
              <a:solidFill>
                <a:schemeClr val="accent5">
                  <a:lumMod val="75000"/>
                </a:schemeClr>
              </a:solidFill>
              <a:latin typeface="Abril Fatface" panose="02000503000000020003" pitchFamily="2" charset="0"/>
            </a:endParaRPr>
          </a:p>
        </p:txBody>
      </p:sp>
      <p:pic>
        <p:nvPicPr>
          <p:cNvPr id="37" name="Picture Placeholder 3" descr="A sticker of a bag with flowers and leaves&#10;&#10;Description automatically generated">
            <a:extLst>
              <a:ext uri="{FF2B5EF4-FFF2-40B4-BE49-F238E27FC236}">
                <a16:creationId xmlns:a16="http://schemas.microsoft.com/office/drawing/2014/main" id="{4740D4A6-09FF-FBBD-7991-E0681B4957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9724899" y="4854583"/>
            <a:ext cx="3032092" cy="19701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29447E0-937F-2A69-6C49-9463BFA3FEF3}"/>
              </a:ext>
            </a:extLst>
          </p:cNvPr>
          <p:cNvSpPr txBox="1"/>
          <p:nvPr/>
        </p:nvSpPr>
        <p:spPr>
          <a:xfrm>
            <a:off x="7773801" y="6130106"/>
            <a:ext cx="2293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By- Kumari Neha</a:t>
            </a:r>
          </a:p>
        </p:txBody>
      </p:sp>
    </p:spTree>
    <p:extLst>
      <p:ext uri="{BB962C8B-B14F-4D97-AF65-F5344CB8AC3E}">
        <p14:creationId xmlns:p14="http://schemas.microsoft.com/office/powerpoint/2010/main" val="2277664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39C3A-E37A-7CA9-B5AD-AACFF92DC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hite plastic bag with fruit on it&#10;&#10;Description automatically generated">
            <a:extLst>
              <a:ext uri="{FF2B5EF4-FFF2-40B4-BE49-F238E27FC236}">
                <a16:creationId xmlns:a16="http://schemas.microsoft.com/office/drawing/2014/main" id="{67054A82-0FE0-731B-E264-53F0E75E5C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201" y="5246617"/>
            <a:ext cx="1839507" cy="1611383"/>
          </a:xfrm>
          <a:prstGeom prst="rect">
            <a:avLst/>
          </a:prstGeom>
        </p:spPr>
      </p:pic>
      <p:pic>
        <p:nvPicPr>
          <p:cNvPr id="26" name="Picture 25" descr="A grocery bag with food and watermelon&#10;&#10;Description automatically generated">
            <a:extLst>
              <a:ext uri="{FF2B5EF4-FFF2-40B4-BE49-F238E27FC236}">
                <a16:creationId xmlns:a16="http://schemas.microsoft.com/office/drawing/2014/main" id="{37874B34-A131-76F4-01CA-4444F1B54C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882" y="5439328"/>
            <a:ext cx="1994516" cy="1611382"/>
          </a:xfrm>
          <a:prstGeom prst="rect">
            <a:avLst/>
          </a:prstGeom>
        </p:spPr>
      </p:pic>
      <p:pic>
        <p:nvPicPr>
          <p:cNvPr id="20" name="Picture 19" descr="A cartoon of a grocery bag with a receipt machine&#10;&#10;Description automatically generated">
            <a:extLst>
              <a:ext uri="{FF2B5EF4-FFF2-40B4-BE49-F238E27FC236}">
                <a16:creationId xmlns:a16="http://schemas.microsoft.com/office/drawing/2014/main" id="{E0F4238C-46D0-817F-9FFC-E5DA5AD805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3" y="5589037"/>
            <a:ext cx="1729341" cy="12689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D71761-E400-005B-F6E6-CC541A0A5BEB}"/>
              </a:ext>
            </a:extLst>
          </p:cNvPr>
          <p:cNvSpPr txBox="1"/>
          <p:nvPr/>
        </p:nvSpPr>
        <p:spPr>
          <a:xfrm>
            <a:off x="1295306" y="763457"/>
            <a:ext cx="2733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u="sng" dirty="0">
                <a:solidFill>
                  <a:schemeClr val="tx2">
                    <a:lumMod val="50000"/>
                  </a:schemeClr>
                </a:solidFill>
                <a:latin typeface="Abril Fatface" panose="02000503000000020003" pitchFamily="2" charset="0"/>
              </a:rPr>
              <a:t>Data Cleaning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778D592-C2EF-9CAE-F230-93ED8CFF7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4" t="22041" r="8546" b="44898"/>
          <a:stretch/>
        </p:blipFill>
        <p:spPr>
          <a:xfrm>
            <a:off x="1295306" y="1567543"/>
            <a:ext cx="9601200" cy="367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67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B2CFA-ED0A-51C5-AE94-E443E5C69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ticker of a bag with flowers and leaves&#10;&#10;Description automatically generated">
            <a:extLst>
              <a:ext uri="{FF2B5EF4-FFF2-40B4-BE49-F238E27FC236}">
                <a16:creationId xmlns:a16="http://schemas.microsoft.com/office/drawing/2014/main" id="{545A3654-32B0-B1D8-E9BD-F265059DBD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-583748" y="5063"/>
            <a:ext cx="1950098" cy="1049385"/>
          </a:xfrm>
          <a:prstGeom prst="rect">
            <a:avLst/>
          </a:prstGeom>
        </p:spPr>
      </p:pic>
      <p:pic>
        <p:nvPicPr>
          <p:cNvPr id="8" name="Picture 7" descr="A fruit in a box&#10;&#10;Description automatically generated">
            <a:extLst>
              <a:ext uri="{FF2B5EF4-FFF2-40B4-BE49-F238E27FC236}">
                <a16:creationId xmlns:a16="http://schemas.microsoft.com/office/drawing/2014/main" id="{D945E73C-AB3D-FBB8-1D10-815F97014F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34" y="5094514"/>
            <a:ext cx="1995806" cy="1763486"/>
          </a:xfrm>
          <a:prstGeom prst="rect">
            <a:avLst/>
          </a:prstGeom>
        </p:spPr>
      </p:pic>
      <p:pic>
        <p:nvPicPr>
          <p:cNvPr id="22" name="Picture 21" descr="A purple bag with fruits and vegetables&#10;&#10;Description automatically generated">
            <a:extLst>
              <a:ext uri="{FF2B5EF4-FFF2-40B4-BE49-F238E27FC236}">
                <a16:creationId xmlns:a16="http://schemas.microsoft.com/office/drawing/2014/main" id="{451D9BDB-1492-F019-B510-3ADBF160D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" y="826158"/>
            <a:ext cx="1693521" cy="1165529"/>
          </a:xfrm>
          <a:prstGeom prst="rect">
            <a:avLst/>
          </a:prstGeom>
        </p:spPr>
      </p:pic>
      <p:pic>
        <p:nvPicPr>
          <p:cNvPr id="30" name="Picture 29" descr="A hand holding a bag of vegetables&#10;&#10;Description automatically generated">
            <a:extLst>
              <a:ext uri="{FF2B5EF4-FFF2-40B4-BE49-F238E27FC236}">
                <a16:creationId xmlns:a16="http://schemas.microsoft.com/office/drawing/2014/main" id="{00ADB722-4D04-ABAD-1E0B-EF85C689E5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200" y="5340428"/>
            <a:ext cx="1919900" cy="151757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D0C2EA2-9ACA-53A5-47C7-502B7E0C95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2" t="24354" r="8316" b="26939"/>
          <a:stretch/>
        </p:blipFill>
        <p:spPr>
          <a:xfrm>
            <a:off x="1194318" y="1231641"/>
            <a:ext cx="9983755" cy="424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05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A1182-71FF-CD97-3CDD-76E9660AC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hite plastic bag with fruit on it&#10;&#10;Description automatically generated">
            <a:extLst>
              <a:ext uri="{FF2B5EF4-FFF2-40B4-BE49-F238E27FC236}">
                <a16:creationId xmlns:a16="http://schemas.microsoft.com/office/drawing/2014/main" id="{C023F9FE-4768-A473-2965-3E4D6C4488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201" y="5246617"/>
            <a:ext cx="1839507" cy="1611383"/>
          </a:xfrm>
          <a:prstGeom prst="rect">
            <a:avLst/>
          </a:prstGeom>
        </p:spPr>
      </p:pic>
      <p:pic>
        <p:nvPicPr>
          <p:cNvPr id="26" name="Picture 25" descr="A grocery bag with food and watermelon&#10;&#10;Description automatically generated">
            <a:extLst>
              <a:ext uri="{FF2B5EF4-FFF2-40B4-BE49-F238E27FC236}">
                <a16:creationId xmlns:a16="http://schemas.microsoft.com/office/drawing/2014/main" id="{F627F6CF-B755-EC40-750D-8325F1E09F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882" y="5439328"/>
            <a:ext cx="1994516" cy="1611382"/>
          </a:xfrm>
          <a:prstGeom prst="rect">
            <a:avLst/>
          </a:prstGeom>
        </p:spPr>
      </p:pic>
      <p:pic>
        <p:nvPicPr>
          <p:cNvPr id="20" name="Picture 19" descr="A cartoon of a grocery bag with a receipt machine&#10;&#10;Description automatically generated">
            <a:extLst>
              <a:ext uri="{FF2B5EF4-FFF2-40B4-BE49-F238E27FC236}">
                <a16:creationId xmlns:a16="http://schemas.microsoft.com/office/drawing/2014/main" id="{FDB8517E-F9D7-45AF-4C9B-59B1BE8FC9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3" y="5589037"/>
            <a:ext cx="1729341" cy="126896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0E1A265-1A88-EA39-6725-79EA9F0FE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5" t="28980" r="8316" b="10884"/>
          <a:stretch/>
        </p:blipFill>
        <p:spPr>
          <a:xfrm>
            <a:off x="1091682" y="951723"/>
            <a:ext cx="10086391" cy="484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35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3DB0C-01E6-43D6-7A66-82C051010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ticker of a bag with flowers and leaves&#10;&#10;Description automatically generated">
            <a:extLst>
              <a:ext uri="{FF2B5EF4-FFF2-40B4-BE49-F238E27FC236}">
                <a16:creationId xmlns:a16="http://schemas.microsoft.com/office/drawing/2014/main" id="{40F62D68-8A35-4DE2-E968-F47CF0A33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-583748" y="5063"/>
            <a:ext cx="1950098" cy="1049385"/>
          </a:xfrm>
          <a:prstGeom prst="rect">
            <a:avLst/>
          </a:prstGeom>
        </p:spPr>
      </p:pic>
      <p:pic>
        <p:nvPicPr>
          <p:cNvPr id="8" name="Picture 7" descr="A fruit in a box&#10;&#10;Description automatically generated">
            <a:extLst>
              <a:ext uri="{FF2B5EF4-FFF2-40B4-BE49-F238E27FC236}">
                <a16:creationId xmlns:a16="http://schemas.microsoft.com/office/drawing/2014/main" id="{9188C58A-61EB-2698-B624-0D18A026BD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34" y="5094514"/>
            <a:ext cx="1995806" cy="1763486"/>
          </a:xfrm>
          <a:prstGeom prst="rect">
            <a:avLst/>
          </a:prstGeom>
        </p:spPr>
      </p:pic>
      <p:pic>
        <p:nvPicPr>
          <p:cNvPr id="22" name="Picture 21" descr="A purple bag with fruits and vegetables&#10;&#10;Description automatically generated">
            <a:extLst>
              <a:ext uri="{FF2B5EF4-FFF2-40B4-BE49-F238E27FC236}">
                <a16:creationId xmlns:a16="http://schemas.microsoft.com/office/drawing/2014/main" id="{AC0FEEFF-F673-3D9B-DC0F-B401D76B94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" y="826158"/>
            <a:ext cx="1693521" cy="1165529"/>
          </a:xfrm>
          <a:prstGeom prst="rect">
            <a:avLst/>
          </a:prstGeom>
        </p:spPr>
      </p:pic>
      <p:pic>
        <p:nvPicPr>
          <p:cNvPr id="30" name="Picture 29" descr="A hand holding a bag of vegetables&#10;&#10;Description automatically generated">
            <a:extLst>
              <a:ext uri="{FF2B5EF4-FFF2-40B4-BE49-F238E27FC236}">
                <a16:creationId xmlns:a16="http://schemas.microsoft.com/office/drawing/2014/main" id="{81ECA5E0-BD07-35DD-809B-E9BFBE8F3A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200" y="5340428"/>
            <a:ext cx="1919900" cy="1517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B8B7B2-F0EB-F6EA-9F8E-5FB3A292CEFE}"/>
              </a:ext>
            </a:extLst>
          </p:cNvPr>
          <p:cNvSpPr txBox="1"/>
          <p:nvPr/>
        </p:nvSpPr>
        <p:spPr>
          <a:xfrm>
            <a:off x="1616900" y="731282"/>
            <a:ext cx="43546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0" i="0" u="sng" dirty="0">
                <a:solidFill>
                  <a:schemeClr val="tx2">
                    <a:lumMod val="50000"/>
                  </a:schemeClr>
                </a:solidFill>
                <a:effectLst/>
                <a:latin typeface="Abril Fatface" panose="02000503000000020003" pitchFamily="2" charset="0"/>
              </a:rPr>
              <a:t>Exploratory data analysis</a:t>
            </a:r>
          </a:p>
          <a:p>
            <a:endParaRPr lang="en-IN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C2F5343-B905-A95F-8CF7-F481ACDE36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8" t="21769" r="8546" b="27211"/>
          <a:stretch/>
        </p:blipFill>
        <p:spPr>
          <a:xfrm>
            <a:off x="1616901" y="1455576"/>
            <a:ext cx="9159956" cy="42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31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09994-93C5-D121-558D-B4A0FFE00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hite plastic bag with fruit on it&#10;&#10;Description automatically generated">
            <a:extLst>
              <a:ext uri="{FF2B5EF4-FFF2-40B4-BE49-F238E27FC236}">
                <a16:creationId xmlns:a16="http://schemas.microsoft.com/office/drawing/2014/main" id="{FFAA63F6-3C33-CC67-95F6-F46A51CD49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201" y="5246617"/>
            <a:ext cx="1839507" cy="1611383"/>
          </a:xfrm>
          <a:prstGeom prst="rect">
            <a:avLst/>
          </a:prstGeom>
        </p:spPr>
      </p:pic>
      <p:pic>
        <p:nvPicPr>
          <p:cNvPr id="26" name="Picture 25" descr="A grocery bag with food and watermelon&#10;&#10;Description automatically generated">
            <a:extLst>
              <a:ext uri="{FF2B5EF4-FFF2-40B4-BE49-F238E27FC236}">
                <a16:creationId xmlns:a16="http://schemas.microsoft.com/office/drawing/2014/main" id="{79151425-8F45-5F6C-C6DD-B5381ACE27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882" y="5439328"/>
            <a:ext cx="1994516" cy="1611382"/>
          </a:xfrm>
          <a:prstGeom prst="rect">
            <a:avLst/>
          </a:prstGeom>
        </p:spPr>
      </p:pic>
      <p:pic>
        <p:nvPicPr>
          <p:cNvPr id="20" name="Picture 19" descr="A cartoon of a grocery bag with a receipt machine&#10;&#10;Description automatically generated">
            <a:extLst>
              <a:ext uri="{FF2B5EF4-FFF2-40B4-BE49-F238E27FC236}">
                <a16:creationId xmlns:a16="http://schemas.microsoft.com/office/drawing/2014/main" id="{5C351FFA-DCC4-1499-37CF-515E578988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3" y="5589037"/>
            <a:ext cx="1729341" cy="126896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7A444D2-E15A-69BC-1669-7D15936BB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2" t="25306" r="8622" b="23496"/>
          <a:stretch/>
        </p:blipFill>
        <p:spPr>
          <a:xfrm>
            <a:off x="1446244" y="1735494"/>
            <a:ext cx="9694507" cy="351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16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F3B52-C058-BEA1-FAFF-CADC75E54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ticker of a bag with flowers and leaves&#10;&#10;Description automatically generated">
            <a:extLst>
              <a:ext uri="{FF2B5EF4-FFF2-40B4-BE49-F238E27FC236}">
                <a16:creationId xmlns:a16="http://schemas.microsoft.com/office/drawing/2014/main" id="{61A28F0A-6E37-9FB3-BE4A-53620C69E9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-583748" y="5063"/>
            <a:ext cx="1950098" cy="1049385"/>
          </a:xfrm>
          <a:prstGeom prst="rect">
            <a:avLst/>
          </a:prstGeom>
        </p:spPr>
      </p:pic>
      <p:pic>
        <p:nvPicPr>
          <p:cNvPr id="8" name="Picture 7" descr="A fruit in a box&#10;&#10;Description automatically generated">
            <a:extLst>
              <a:ext uri="{FF2B5EF4-FFF2-40B4-BE49-F238E27FC236}">
                <a16:creationId xmlns:a16="http://schemas.microsoft.com/office/drawing/2014/main" id="{98B8C84B-A394-1DEF-54F7-838E5E71E9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34" y="5094514"/>
            <a:ext cx="1995806" cy="1763486"/>
          </a:xfrm>
          <a:prstGeom prst="rect">
            <a:avLst/>
          </a:prstGeom>
        </p:spPr>
      </p:pic>
      <p:pic>
        <p:nvPicPr>
          <p:cNvPr id="22" name="Picture 21" descr="A purple bag with fruits and vegetables&#10;&#10;Description automatically generated">
            <a:extLst>
              <a:ext uri="{FF2B5EF4-FFF2-40B4-BE49-F238E27FC236}">
                <a16:creationId xmlns:a16="http://schemas.microsoft.com/office/drawing/2014/main" id="{AE5F6A24-B791-1FD4-01B5-AD6C0653FB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" y="826158"/>
            <a:ext cx="1693521" cy="1165529"/>
          </a:xfrm>
          <a:prstGeom prst="rect">
            <a:avLst/>
          </a:prstGeom>
        </p:spPr>
      </p:pic>
      <p:pic>
        <p:nvPicPr>
          <p:cNvPr id="30" name="Picture 29" descr="A hand holding a bag of vegetables&#10;&#10;Description automatically generated">
            <a:extLst>
              <a:ext uri="{FF2B5EF4-FFF2-40B4-BE49-F238E27FC236}">
                <a16:creationId xmlns:a16="http://schemas.microsoft.com/office/drawing/2014/main" id="{E3C43F93-64E4-CA13-7DC8-6D5158A92F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200" y="5340428"/>
            <a:ext cx="1919900" cy="151757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D7CE3F2-5845-598B-093A-725BC2D46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8" t="22041" r="8393" b="25715"/>
          <a:stretch/>
        </p:blipFill>
        <p:spPr>
          <a:xfrm>
            <a:off x="1483566" y="1511559"/>
            <a:ext cx="9685177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09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7A6B5-0895-3683-8017-525A24A5F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hite plastic bag with fruit on it&#10;&#10;Description automatically generated">
            <a:extLst>
              <a:ext uri="{FF2B5EF4-FFF2-40B4-BE49-F238E27FC236}">
                <a16:creationId xmlns:a16="http://schemas.microsoft.com/office/drawing/2014/main" id="{331A204A-0FCE-B46B-BD4B-20176F5FCC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201" y="5246617"/>
            <a:ext cx="1839507" cy="1611383"/>
          </a:xfrm>
          <a:prstGeom prst="rect">
            <a:avLst/>
          </a:prstGeom>
        </p:spPr>
      </p:pic>
      <p:pic>
        <p:nvPicPr>
          <p:cNvPr id="26" name="Picture 25" descr="A grocery bag with food and watermelon&#10;&#10;Description automatically generated">
            <a:extLst>
              <a:ext uri="{FF2B5EF4-FFF2-40B4-BE49-F238E27FC236}">
                <a16:creationId xmlns:a16="http://schemas.microsoft.com/office/drawing/2014/main" id="{1A4E87D3-6AB6-1AAF-C60D-A65E33AB6E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882" y="5439328"/>
            <a:ext cx="1994516" cy="1611382"/>
          </a:xfrm>
          <a:prstGeom prst="rect">
            <a:avLst/>
          </a:prstGeom>
        </p:spPr>
      </p:pic>
      <p:pic>
        <p:nvPicPr>
          <p:cNvPr id="20" name="Picture 19" descr="A cartoon of a grocery bag with a receipt machine&#10;&#10;Description automatically generated">
            <a:extLst>
              <a:ext uri="{FF2B5EF4-FFF2-40B4-BE49-F238E27FC236}">
                <a16:creationId xmlns:a16="http://schemas.microsoft.com/office/drawing/2014/main" id="{21B3E9D2-546F-82E4-E028-EAA82C10CA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3" y="5589037"/>
            <a:ext cx="1729341" cy="126896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11D3ED6-213B-AF51-644B-FB4C93B60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6" t="22449" r="8240" b="24490"/>
          <a:stretch/>
        </p:blipFill>
        <p:spPr>
          <a:xfrm>
            <a:off x="1073020" y="1539551"/>
            <a:ext cx="10011747" cy="3707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20AC5D-9380-7B79-443C-91AF87A4F7F8}"/>
              </a:ext>
            </a:extLst>
          </p:cNvPr>
          <p:cNvSpPr txBox="1"/>
          <p:nvPr/>
        </p:nvSpPr>
        <p:spPr>
          <a:xfrm>
            <a:off x="1073020" y="800887"/>
            <a:ext cx="67646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0" u="sng" dirty="0">
                <a:solidFill>
                  <a:schemeClr val="tx2">
                    <a:lumMod val="50000"/>
                  </a:schemeClr>
                </a:solidFill>
                <a:effectLst/>
                <a:latin typeface="Abril Fatface" panose="02000503000000020003" pitchFamily="2" charset="0"/>
              </a:rPr>
              <a:t>Analyze sales by category and sub-category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6543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008C7-7AF9-7B75-E18E-EE87306E8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ticker of a bag with flowers and leaves&#10;&#10;Description automatically generated">
            <a:extLst>
              <a:ext uri="{FF2B5EF4-FFF2-40B4-BE49-F238E27FC236}">
                <a16:creationId xmlns:a16="http://schemas.microsoft.com/office/drawing/2014/main" id="{2239F6A8-86DC-9B38-B2E4-C9D150074F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-583748" y="5063"/>
            <a:ext cx="1950098" cy="1049385"/>
          </a:xfrm>
          <a:prstGeom prst="rect">
            <a:avLst/>
          </a:prstGeom>
        </p:spPr>
      </p:pic>
      <p:pic>
        <p:nvPicPr>
          <p:cNvPr id="8" name="Picture 7" descr="A fruit in a box&#10;&#10;Description automatically generated">
            <a:extLst>
              <a:ext uri="{FF2B5EF4-FFF2-40B4-BE49-F238E27FC236}">
                <a16:creationId xmlns:a16="http://schemas.microsoft.com/office/drawing/2014/main" id="{43D5B5F5-7021-549A-9799-ABEB17E039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34" y="5094514"/>
            <a:ext cx="1995806" cy="1763486"/>
          </a:xfrm>
          <a:prstGeom prst="rect">
            <a:avLst/>
          </a:prstGeom>
        </p:spPr>
      </p:pic>
      <p:pic>
        <p:nvPicPr>
          <p:cNvPr id="22" name="Picture 21" descr="A purple bag with fruits and vegetables&#10;&#10;Description automatically generated">
            <a:extLst>
              <a:ext uri="{FF2B5EF4-FFF2-40B4-BE49-F238E27FC236}">
                <a16:creationId xmlns:a16="http://schemas.microsoft.com/office/drawing/2014/main" id="{2EE580E6-A4AD-B38F-B84A-0F2519241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" y="826158"/>
            <a:ext cx="1693521" cy="1165529"/>
          </a:xfrm>
          <a:prstGeom prst="rect">
            <a:avLst/>
          </a:prstGeom>
        </p:spPr>
      </p:pic>
      <p:pic>
        <p:nvPicPr>
          <p:cNvPr id="30" name="Picture 29" descr="A hand holding a bag of vegetables&#10;&#10;Description automatically generated">
            <a:extLst>
              <a:ext uri="{FF2B5EF4-FFF2-40B4-BE49-F238E27FC236}">
                <a16:creationId xmlns:a16="http://schemas.microsoft.com/office/drawing/2014/main" id="{33FE700D-3B61-AAA9-F5B0-8675B79C6D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200" y="5340428"/>
            <a:ext cx="1919900" cy="151757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F347480-2F98-872E-8FD4-1A6584D9BC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3" t="22449" r="8010" b="25714"/>
          <a:stretch/>
        </p:blipFill>
        <p:spPr>
          <a:xfrm>
            <a:off x="1474237" y="1539551"/>
            <a:ext cx="9741160" cy="355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63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00379-1A8E-1BBF-EBFC-BAFBE848B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hite plastic bag with fruit on it&#10;&#10;Description automatically generated">
            <a:extLst>
              <a:ext uri="{FF2B5EF4-FFF2-40B4-BE49-F238E27FC236}">
                <a16:creationId xmlns:a16="http://schemas.microsoft.com/office/drawing/2014/main" id="{F167CE7E-435B-0FD5-CDD3-AC84371929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201" y="5246617"/>
            <a:ext cx="1839507" cy="1611383"/>
          </a:xfrm>
          <a:prstGeom prst="rect">
            <a:avLst/>
          </a:prstGeom>
        </p:spPr>
      </p:pic>
      <p:pic>
        <p:nvPicPr>
          <p:cNvPr id="26" name="Picture 25" descr="A grocery bag with food and watermelon&#10;&#10;Description automatically generated">
            <a:extLst>
              <a:ext uri="{FF2B5EF4-FFF2-40B4-BE49-F238E27FC236}">
                <a16:creationId xmlns:a16="http://schemas.microsoft.com/office/drawing/2014/main" id="{03444E0F-A83D-794B-7D0D-51E5D5A20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882" y="5439328"/>
            <a:ext cx="1994516" cy="1611382"/>
          </a:xfrm>
          <a:prstGeom prst="rect">
            <a:avLst/>
          </a:prstGeom>
        </p:spPr>
      </p:pic>
      <p:pic>
        <p:nvPicPr>
          <p:cNvPr id="20" name="Picture 19" descr="A cartoon of a grocery bag with a receipt machine&#10;&#10;Description automatically generated">
            <a:extLst>
              <a:ext uri="{FF2B5EF4-FFF2-40B4-BE49-F238E27FC236}">
                <a16:creationId xmlns:a16="http://schemas.microsoft.com/office/drawing/2014/main" id="{0FF3C977-3436-5614-9C10-75AC6F90BE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3" y="5589037"/>
            <a:ext cx="1729341" cy="126896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C104C21-B059-183F-76A3-0C1E0C2809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6" t="28027" r="8393" b="12926"/>
          <a:stretch/>
        </p:blipFill>
        <p:spPr>
          <a:xfrm>
            <a:off x="1156995" y="1353572"/>
            <a:ext cx="9890449" cy="3914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2C381B-239B-2AE0-8A05-6A7C7D3C0BB0}"/>
              </a:ext>
            </a:extLst>
          </p:cNvPr>
          <p:cNvSpPr txBox="1"/>
          <p:nvPr/>
        </p:nvSpPr>
        <p:spPr>
          <a:xfrm>
            <a:off x="1144556" y="663321"/>
            <a:ext cx="64194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0" u="sng" dirty="0">
                <a:solidFill>
                  <a:schemeClr val="tx2">
                    <a:lumMod val="50000"/>
                  </a:schemeClr>
                </a:solidFill>
                <a:effectLst/>
                <a:latin typeface="Abril Fatface" panose="02000503000000020003" pitchFamily="2" charset="0"/>
              </a:rPr>
              <a:t>Analyze profit by category and sub-category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0772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F0E8E-4B9C-7448-8883-4D61BC9C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ticker of a bag with flowers and leaves&#10;&#10;Description automatically generated">
            <a:extLst>
              <a:ext uri="{FF2B5EF4-FFF2-40B4-BE49-F238E27FC236}">
                <a16:creationId xmlns:a16="http://schemas.microsoft.com/office/drawing/2014/main" id="{140C6DC8-76F7-4D20-FA87-D020B68BE8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-583748" y="5063"/>
            <a:ext cx="1950098" cy="1049385"/>
          </a:xfrm>
          <a:prstGeom prst="rect">
            <a:avLst/>
          </a:prstGeom>
        </p:spPr>
      </p:pic>
      <p:pic>
        <p:nvPicPr>
          <p:cNvPr id="8" name="Picture 7" descr="A fruit in a box&#10;&#10;Description automatically generated">
            <a:extLst>
              <a:ext uri="{FF2B5EF4-FFF2-40B4-BE49-F238E27FC236}">
                <a16:creationId xmlns:a16="http://schemas.microsoft.com/office/drawing/2014/main" id="{E008DBE9-6602-0057-7DB3-FD704EBFF8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34" y="5094514"/>
            <a:ext cx="1995806" cy="1763486"/>
          </a:xfrm>
          <a:prstGeom prst="rect">
            <a:avLst/>
          </a:prstGeom>
        </p:spPr>
      </p:pic>
      <p:pic>
        <p:nvPicPr>
          <p:cNvPr id="22" name="Picture 21" descr="A purple bag with fruits and vegetables&#10;&#10;Description automatically generated">
            <a:extLst>
              <a:ext uri="{FF2B5EF4-FFF2-40B4-BE49-F238E27FC236}">
                <a16:creationId xmlns:a16="http://schemas.microsoft.com/office/drawing/2014/main" id="{121969B3-E643-3EF5-04B8-5A768500EC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" y="826158"/>
            <a:ext cx="1693521" cy="1165529"/>
          </a:xfrm>
          <a:prstGeom prst="rect">
            <a:avLst/>
          </a:prstGeom>
        </p:spPr>
      </p:pic>
      <p:pic>
        <p:nvPicPr>
          <p:cNvPr id="30" name="Picture 29" descr="A hand holding a bag of vegetables&#10;&#10;Description automatically generated">
            <a:extLst>
              <a:ext uri="{FF2B5EF4-FFF2-40B4-BE49-F238E27FC236}">
                <a16:creationId xmlns:a16="http://schemas.microsoft.com/office/drawing/2014/main" id="{C78BA637-37E0-9293-6A9D-F2C62391C4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200" y="5340428"/>
            <a:ext cx="1919900" cy="151757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C114D51-1D22-E56E-9A32-DF5E482C6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27348" r="8667" b="22129"/>
          <a:stretch/>
        </p:blipFill>
        <p:spPr>
          <a:xfrm>
            <a:off x="1513840" y="1875543"/>
            <a:ext cx="9621520" cy="346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49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ticker of a bag with flowers and leaves&#10;&#10;Description automatically generated">
            <a:extLst>
              <a:ext uri="{FF2B5EF4-FFF2-40B4-BE49-F238E27FC236}">
                <a16:creationId xmlns:a16="http://schemas.microsoft.com/office/drawing/2014/main" id="{2FBBA07B-8148-9E65-2B7E-98536E1677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-583748" y="5063"/>
            <a:ext cx="1950098" cy="1049385"/>
          </a:xfrm>
          <a:prstGeom prst="rect">
            <a:avLst/>
          </a:prstGeom>
        </p:spPr>
      </p:pic>
      <p:pic>
        <p:nvPicPr>
          <p:cNvPr id="8" name="Picture 7" descr="A fruit in a box&#10;&#10;Description automatically generated">
            <a:extLst>
              <a:ext uri="{FF2B5EF4-FFF2-40B4-BE49-F238E27FC236}">
                <a16:creationId xmlns:a16="http://schemas.microsoft.com/office/drawing/2014/main" id="{34757463-B9B4-8FB9-5F0D-3CC2B9F344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34" y="5094514"/>
            <a:ext cx="1995806" cy="1763486"/>
          </a:xfrm>
          <a:prstGeom prst="rect">
            <a:avLst/>
          </a:prstGeom>
        </p:spPr>
      </p:pic>
      <p:pic>
        <p:nvPicPr>
          <p:cNvPr id="22" name="Picture 21" descr="A purple bag with fruits and vegetables&#10;&#10;Description automatically generated">
            <a:extLst>
              <a:ext uri="{FF2B5EF4-FFF2-40B4-BE49-F238E27FC236}">
                <a16:creationId xmlns:a16="http://schemas.microsoft.com/office/drawing/2014/main" id="{E04B2832-6388-F023-5C21-F31E7032FC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" y="826158"/>
            <a:ext cx="1693521" cy="1165529"/>
          </a:xfrm>
          <a:prstGeom prst="rect">
            <a:avLst/>
          </a:prstGeom>
        </p:spPr>
      </p:pic>
      <p:pic>
        <p:nvPicPr>
          <p:cNvPr id="30" name="Picture 29" descr="A hand holding a bag of vegetables&#10;&#10;Description automatically generated">
            <a:extLst>
              <a:ext uri="{FF2B5EF4-FFF2-40B4-BE49-F238E27FC236}">
                <a16:creationId xmlns:a16="http://schemas.microsoft.com/office/drawing/2014/main" id="{C681810B-240F-E859-E43A-4A147FFB38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200" y="5340428"/>
            <a:ext cx="1919900" cy="15175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275F61-2A97-B029-34BA-EA416C0540E4}"/>
              </a:ext>
            </a:extLst>
          </p:cNvPr>
          <p:cNvSpPr txBox="1"/>
          <p:nvPr/>
        </p:nvSpPr>
        <p:spPr>
          <a:xfrm>
            <a:off x="1622266" y="1186750"/>
            <a:ext cx="9470571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b="1" u="sng" dirty="0">
                <a:solidFill>
                  <a:schemeClr val="tx2">
                    <a:lumMod val="50000"/>
                  </a:schemeClr>
                </a:solidFill>
                <a:latin typeface="Abril Fatface" panose="02000503000000020003" pitchFamily="2" charset="0"/>
              </a:rPr>
              <a:t>Introduction</a:t>
            </a:r>
          </a:p>
          <a:p>
            <a:endParaRPr lang="en-GB" dirty="0">
              <a:solidFill>
                <a:srgbClr val="002060"/>
              </a:solidFill>
            </a:endParaRPr>
          </a:p>
          <a:p>
            <a:endParaRPr lang="en-GB" dirty="0">
              <a:solidFill>
                <a:srgbClr val="00206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2060"/>
                </a:solidFill>
                <a:latin typeface="Amasis MT Pro Black" panose="02040A04050005020304" pitchFamily="18" charset="0"/>
              </a:rPr>
              <a:t>This project focuses on analyzing grocery sales data from a supermart in Tamil Nadu, India.</a:t>
            </a:r>
          </a:p>
          <a:p>
            <a:pPr algn="just"/>
            <a:endParaRPr lang="en-GB" sz="2000" dirty="0">
              <a:solidFill>
                <a:srgbClr val="002060"/>
              </a:solidFill>
              <a:latin typeface="Amasis MT Pro Black" panose="02040A040500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2060"/>
                </a:solidFill>
                <a:latin typeface="Amasis MT Pro Black" panose="02040A04050005020304" pitchFamily="18" charset="0"/>
              </a:rPr>
              <a:t>The dataset includes various features like product category, city, region, sales, discounts, and profit.</a:t>
            </a:r>
          </a:p>
          <a:p>
            <a:pPr algn="just"/>
            <a:endParaRPr lang="en-GB" sz="2000" dirty="0">
              <a:solidFill>
                <a:srgbClr val="002060"/>
              </a:solidFill>
              <a:latin typeface="Amasis MT Pro Black" panose="02040A040500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2060"/>
                </a:solidFill>
                <a:latin typeface="Amasis MT Pro Black" panose="02040A04050005020304" pitchFamily="18" charset="0"/>
              </a:rPr>
              <a:t>By exploring and analyzing this data, we aim to uncover sales patterns and build a predictive model for better business insights</a:t>
            </a:r>
            <a:r>
              <a:rPr lang="en-GB" sz="2400" dirty="0">
                <a:solidFill>
                  <a:srgbClr val="002060"/>
                </a:solidFill>
                <a:latin typeface="Amasis MT Pro Black" panose="02040A040500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8143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CC789-3AE2-6346-7089-952E5854D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hite plastic bag with fruit on it&#10;&#10;Description automatically generated">
            <a:extLst>
              <a:ext uri="{FF2B5EF4-FFF2-40B4-BE49-F238E27FC236}">
                <a16:creationId xmlns:a16="http://schemas.microsoft.com/office/drawing/2014/main" id="{4CB62141-47B9-DF6B-813E-F58F3FF665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201" y="5246617"/>
            <a:ext cx="1839507" cy="1611383"/>
          </a:xfrm>
          <a:prstGeom prst="rect">
            <a:avLst/>
          </a:prstGeom>
        </p:spPr>
      </p:pic>
      <p:pic>
        <p:nvPicPr>
          <p:cNvPr id="26" name="Picture 25" descr="A grocery bag with food and watermelon&#10;&#10;Description automatically generated">
            <a:extLst>
              <a:ext uri="{FF2B5EF4-FFF2-40B4-BE49-F238E27FC236}">
                <a16:creationId xmlns:a16="http://schemas.microsoft.com/office/drawing/2014/main" id="{E1534114-B800-7AFF-1C9A-C4DF5334E1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882" y="5439328"/>
            <a:ext cx="1994516" cy="1611382"/>
          </a:xfrm>
          <a:prstGeom prst="rect">
            <a:avLst/>
          </a:prstGeom>
        </p:spPr>
      </p:pic>
      <p:pic>
        <p:nvPicPr>
          <p:cNvPr id="20" name="Picture 19" descr="A cartoon of a grocery bag with a receipt machine&#10;&#10;Description automatically generated">
            <a:extLst>
              <a:ext uri="{FF2B5EF4-FFF2-40B4-BE49-F238E27FC236}">
                <a16:creationId xmlns:a16="http://schemas.microsoft.com/office/drawing/2014/main" id="{589A83B6-3475-3CE9-76DD-0A0602988D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3" y="5589037"/>
            <a:ext cx="1729341" cy="126896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06BA4EB-5351-E65A-696E-4A636B4AE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7" t="21769" r="8699" b="5715"/>
          <a:stretch/>
        </p:blipFill>
        <p:spPr>
          <a:xfrm>
            <a:off x="1113452" y="1191833"/>
            <a:ext cx="9965095" cy="4161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137D47-7B8C-92D8-2EFB-78851288AE3E}"/>
              </a:ext>
            </a:extLst>
          </p:cNvPr>
          <p:cNvSpPr txBox="1"/>
          <p:nvPr/>
        </p:nvSpPr>
        <p:spPr>
          <a:xfrm>
            <a:off x="1113452" y="586750"/>
            <a:ext cx="50758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0" u="sng" dirty="0">
                <a:solidFill>
                  <a:schemeClr val="tx2">
                    <a:lumMod val="50000"/>
                  </a:schemeClr>
                </a:solidFill>
                <a:effectLst/>
                <a:latin typeface="Abril Fatface" panose="02000503000000020003" pitchFamily="2" charset="0"/>
              </a:rPr>
              <a:t>Analyze sales and profit by region</a:t>
            </a:r>
          </a:p>
          <a:p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1150560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77885-82A3-B6E7-8D0E-567032163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ticker of a bag with flowers and leaves&#10;&#10;Description automatically generated">
            <a:extLst>
              <a:ext uri="{FF2B5EF4-FFF2-40B4-BE49-F238E27FC236}">
                <a16:creationId xmlns:a16="http://schemas.microsoft.com/office/drawing/2014/main" id="{80DB9D23-1309-F252-166D-422CBC3E4B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-583748" y="5063"/>
            <a:ext cx="1950098" cy="1049385"/>
          </a:xfrm>
          <a:prstGeom prst="rect">
            <a:avLst/>
          </a:prstGeom>
        </p:spPr>
      </p:pic>
      <p:pic>
        <p:nvPicPr>
          <p:cNvPr id="8" name="Picture 7" descr="A fruit in a box&#10;&#10;Description automatically generated">
            <a:extLst>
              <a:ext uri="{FF2B5EF4-FFF2-40B4-BE49-F238E27FC236}">
                <a16:creationId xmlns:a16="http://schemas.microsoft.com/office/drawing/2014/main" id="{A8E36889-FC1B-8EA2-B93A-B67ED223B0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34" y="5094514"/>
            <a:ext cx="1995806" cy="1763486"/>
          </a:xfrm>
          <a:prstGeom prst="rect">
            <a:avLst/>
          </a:prstGeom>
        </p:spPr>
      </p:pic>
      <p:pic>
        <p:nvPicPr>
          <p:cNvPr id="22" name="Picture 21" descr="A purple bag with fruits and vegetables&#10;&#10;Description automatically generated">
            <a:extLst>
              <a:ext uri="{FF2B5EF4-FFF2-40B4-BE49-F238E27FC236}">
                <a16:creationId xmlns:a16="http://schemas.microsoft.com/office/drawing/2014/main" id="{FB117B39-3A87-8F20-F8E7-15189FF666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" y="826158"/>
            <a:ext cx="1693521" cy="1165529"/>
          </a:xfrm>
          <a:prstGeom prst="rect">
            <a:avLst/>
          </a:prstGeom>
        </p:spPr>
      </p:pic>
      <p:pic>
        <p:nvPicPr>
          <p:cNvPr id="30" name="Picture 29" descr="A hand holding a bag of vegetables&#10;&#10;Description automatically generated">
            <a:extLst>
              <a:ext uri="{FF2B5EF4-FFF2-40B4-BE49-F238E27FC236}">
                <a16:creationId xmlns:a16="http://schemas.microsoft.com/office/drawing/2014/main" id="{DE3A4F4F-DA8E-53E5-5F3F-918271B34F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200" y="5340428"/>
            <a:ext cx="1919900" cy="151757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1D067FB-704B-F421-D00C-13185EF684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3" t="22313" r="8163" b="8299"/>
          <a:stretch/>
        </p:blipFill>
        <p:spPr>
          <a:xfrm>
            <a:off x="1616900" y="1049693"/>
            <a:ext cx="9579835" cy="40448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29D4D7-40FD-5D3C-A1F4-3299186FBF02}"/>
              </a:ext>
            </a:extLst>
          </p:cNvPr>
          <p:cNvSpPr txBox="1"/>
          <p:nvPr/>
        </p:nvSpPr>
        <p:spPr>
          <a:xfrm>
            <a:off x="1614953" y="5340428"/>
            <a:ext cx="74077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solidFill>
                  <a:srgbClr val="002060"/>
                </a:solidFill>
                <a:effectLst/>
                <a:latin typeface="Amasis MT Pro Black" panose="02040A04050005020304" pitchFamily="18" charset="0"/>
              </a:rPr>
              <a:t>This will give us a bar chart that shows the total sales and profit by region:</a:t>
            </a:r>
            <a:endParaRPr lang="en-GB" sz="1400" dirty="0">
              <a:solidFill>
                <a:srgbClr val="002060"/>
              </a:solidFill>
              <a:latin typeface="Amasis MT Pro Black" panose="02040A04050005020304" pitchFamily="18" charset="0"/>
            </a:endParaRPr>
          </a:p>
          <a:p>
            <a:endParaRPr lang="en-GB" sz="1400" b="0" i="0" dirty="0">
              <a:solidFill>
                <a:srgbClr val="002060"/>
              </a:solidFill>
              <a:effectLst/>
              <a:latin typeface="Amasis MT Pro Black" panose="02040A04050005020304" pitchFamily="18" charset="0"/>
            </a:endParaRPr>
          </a:p>
          <a:p>
            <a:r>
              <a:rPr lang="en-GB" sz="1400" b="0" i="0" dirty="0">
                <a:solidFill>
                  <a:srgbClr val="002060"/>
                </a:solidFill>
                <a:effectLst/>
                <a:latin typeface="Amasis MT Pro Black" panose="02040A04050005020304" pitchFamily="18" charset="0"/>
              </a:rPr>
              <a:t>We can see that the East and West regions have the highest sales and profit, while the North region has the lowest sales.</a:t>
            </a:r>
            <a:endParaRPr lang="en-IN" sz="1400" dirty="0">
              <a:solidFill>
                <a:srgbClr val="002060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591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191C7-75B4-80DB-E3F6-7CDC9803F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hite plastic bag with fruit on it&#10;&#10;Description automatically generated">
            <a:extLst>
              <a:ext uri="{FF2B5EF4-FFF2-40B4-BE49-F238E27FC236}">
                <a16:creationId xmlns:a16="http://schemas.microsoft.com/office/drawing/2014/main" id="{2470A277-FE49-6BC1-4024-CF69001834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201" y="5246617"/>
            <a:ext cx="1839507" cy="1611383"/>
          </a:xfrm>
          <a:prstGeom prst="rect">
            <a:avLst/>
          </a:prstGeom>
        </p:spPr>
      </p:pic>
      <p:pic>
        <p:nvPicPr>
          <p:cNvPr id="26" name="Picture 25" descr="A grocery bag with food and watermelon&#10;&#10;Description automatically generated">
            <a:extLst>
              <a:ext uri="{FF2B5EF4-FFF2-40B4-BE49-F238E27FC236}">
                <a16:creationId xmlns:a16="http://schemas.microsoft.com/office/drawing/2014/main" id="{9A535434-5390-43A3-C395-8D178177E2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882" y="5439328"/>
            <a:ext cx="1994516" cy="1611382"/>
          </a:xfrm>
          <a:prstGeom prst="rect">
            <a:avLst/>
          </a:prstGeom>
        </p:spPr>
      </p:pic>
      <p:pic>
        <p:nvPicPr>
          <p:cNvPr id="20" name="Picture 19" descr="A cartoon of a grocery bag with a receipt machine&#10;&#10;Description automatically generated">
            <a:extLst>
              <a:ext uri="{FF2B5EF4-FFF2-40B4-BE49-F238E27FC236}">
                <a16:creationId xmlns:a16="http://schemas.microsoft.com/office/drawing/2014/main" id="{4065EEB8-C137-14A9-6E7E-B4F63A9F5B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3" y="5589037"/>
            <a:ext cx="1729341" cy="126896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BE41BBE-A427-C8B9-D396-EBA08EFDD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4" t="21906" r="8240" b="5850"/>
          <a:stretch/>
        </p:blipFill>
        <p:spPr>
          <a:xfrm>
            <a:off x="1295306" y="1371600"/>
            <a:ext cx="9666514" cy="411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367B5-39EC-2530-F266-251AE1F4BE35}"/>
              </a:ext>
            </a:extLst>
          </p:cNvPr>
          <p:cNvSpPr txBox="1"/>
          <p:nvPr/>
        </p:nvSpPr>
        <p:spPr>
          <a:xfrm>
            <a:off x="1295306" y="670892"/>
            <a:ext cx="29671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0" i="0" u="sng" dirty="0">
                <a:solidFill>
                  <a:schemeClr val="tx2">
                    <a:lumMod val="50000"/>
                  </a:schemeClr>
                </a:solidFill>
                <a:effectLst/>
                <a:latin typeface="Abril Fatface" panose="02000503000000020003" pitchFamily="2" charset="0"/>
              </a:rPr>
              <a:t>Analyze</a:t>
            </a:r>
            <a:r>
              <a:rPr lang="en-IN" sz="2400" u="sng" dirty="0">
                <a:solidFill>
                  <a:schemeClr val="tx2">
                    <a:lumMod val="50000"/>
                  </a:schemeClr>
                </a:solidFill>
                <a:latin typeface="Abril Fatface" panose="02000503000000020003" pitchFamily="2" charset="0"/>
              </a:rPr>
              <a:t> </a:t>
            </a:r>
            <a:r>
              <a:rPr lang="en-IN" sz="2400" b="0" i="0" u="sng" dirty="0">
                <a:solidFill>
                  <a:schemeClr val="tx2">
                    <a:lumMod val="50000"/>
                  </a:schemeClr>
                </a:solidFill>
                <a:effectLst/>
                <a:latin typeface="Abril Fatface" panose="02000503000000020003" pitchFamily="2" charset="0"/>
              </a:rPr>
              <a:t>discounts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8493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78DE9-B78F-D718-2F15-7C60BFD5C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ticker of a bag with flowers and leaves&#10;&#10;Description automatically generated">
            <a:extLst>
              <a:ext uri="{FF2B5EF4-FFF2-40B4-BE49-F238E27FC236}">
                <a16:creationId xmlns:a16="http://schemas.microsoft.com/office/drawing/2014/main" id="{5399FDCF-0089-B6F6-4F69-05137102A4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-583748" y="5063"/>
            <a:ext cx="1950098" cy="1049385"/>
          </a:xfrm>
          <a:prstGeom prst="rect">
            <a:avLst/>
          </a:prstGeom>
        </p:spPr>
      </p:pic>
      <p:pic>
        <p:nvPicPr>
          <p:cNvPr id="8" name="Picture 7" descr="A fruit in a box&#10;&#10;Description automatically generated">
            <a:extLst>
              <a:ext uri="{FF2B5EF4-FFF2-40B4-BE49-F238E27FC236}">
                <a16:creationId xmlns:a16="http://schemas.microsoft.com/office/drawing/2014/main" id="{48B7785E-BEF2-1064-B89E-FAAF0C10B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34" y="5094514"/>
            <a:ext cx="1995806" cy="1763486"/>
          </a:xfrm>
          <a:prstGeom prst="rect">
            <a:avLst/>
          </a:prstGeom>
        </p:spPr>
      </p:pic>
      <p:pic>
        <p:nvPicPr>
          <p:cNvPr id="22" name="Picture 21" descr="A purple bag with fruits and vegetables&#10;&#10;Description automatically generated">
            <a:extLst>
              <a:ext uri="{FF2B5EF4-FFF2-40B4-BE49-F238E27FC236}">
                <a16:creationId xmlns:a16="http://schemas.microsoft.com/office/drawing/2014/main" id="{250ED45A-01D6-46B6-9FDF-14B4B4D87E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" y="826158"/>
            <a:ext cx="1693521" cy="1165529"/>
          </a:xfrm>
          <a:prstGeom prst="rect">
            <a:avLst/>
          </a:prstGeom>
        </p:spPr>
      </p:pic>
      <p:pic>
        <p:nvPicPr>
          <p:cNvPr id="30" name="Picture 29" descr="A hand holding a bag of vegetables&#10;&#10;Description automatically generated">
            <a:extLst>
              <a:ext uri="{FF2B5EF4-FFF2-40B4-BE49-F238E27FC236}">
                <a16:creationId xmlns:a16="http://schemas.microsoft.com/office/drawing/2014/main" id="{B1BE7255-7090-7E84-004F-3AB3F7DE00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200" y="5340428"/>
            <a:ext cx="1919900" cy="151757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7613288-32B0-FE4D-ACFA-506F5358D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5" t="25441" r="7857" b="6803"/>
          <a:stretch/>
        </p:blipFill>
        <p:spPr>
          <a:xfrm>
            <a:off x="1502229" y="1558212"/>
            <a:ext cx="9405258" cy="4301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E5A05C-37F0-52EC-A641-B9E0F6F6E9CB}"/>
              </a:ext>
            </a:extLst>
          </p:cNvPr>
          <p:cNvSpPr txBox="1"/>
          <p:nvPr/>
        </p:nvSpPr>
        <p:spPr>
          <a:xfrm>
            <a:off x="1660849" y="757993"/>
            <a:ext cx="599958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i="0" dirty="0">
                <a:solidFill>
                  <a:srgbClr val="002060"/>
                </a:solidFill>
                <a:effectLst/>
                <a:latin typeface="Amasis MT Pro Black" panose="02040A04050005020304" pitchFamily="18" charset="0"/>
              </a:rPr>
              <a:t>Create a new column for year</a:t>
            </a:r>
          </a:p>
          <a:p>
            <a:r>
              <a:rPr lang="en-GB" sz="1400" b="0" i="0" dirty="0">
                <a:solidFill>
                  <a:srgbClr val="002060"/>
                </a:solidFill>
                <a:effectLst/>
                <a:latin typeface="Amasis MT Pro Black" panose="02040A04050005020304" pitchFamily="18" charset="0"/>
              </a:rPr>
              <a:t>Create a bar chart for discount sales percent by year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8805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DFDEF-8C6D-7F86-8A89-A7E126EFF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hite plastic bag with fruit on it&#10;&#10;Description automatically generated">
            <a:extLst>
              <a:ext uri="{FF2B5EF4-FFF2-40B4-BE49-F238E27FC236}">
                <a16:creationId xmlns:a16="http://schemas.microsoft.com/office/drawing/2014/main" id="{4C30ED32-C455-FFCF-18E5-B2BDECF6B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201" y="5246617"/>
            <a:ext cx="1839507" cy="1611383"/>
          </a:xfrm>
          <a:prstGeom prst="rect">
            <a:avLst/>
          </a:prstGeom>
        </p:spPr>
      </p:pic>
      <p:pic>
        <p:nvPicPr>
          <p:cNvPr id="26" name="Picture 25" descr="A grocery bag with food and watermelon&#10;&#10;Description automatically generated">
            <a:extLst>
              <a:ext uri="{FF2B5EF4-FFF2-40B4-BE49-F238E27FC236}">
                <a16:creationId xmlns:a16="http://schemas.microsoft.com/office/drawing/2014/main" id="{942879AF-1408-D95D-2F49-B32D9C0090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882" y="5439328"/>
            <a:ext cx="1994516" cy="1611382"/>
          </a:xfrm>
          <a:prstGeom prst="rect">
            <a:avLst/>
          </a:prstGeom>
        </p:spPr>
      </p:pic>
      <p:pic>
        <p:nvPicPr>
          <p:cNvPr id="20" name="Picture 19" descr="A cartoon of a grocery bag with a receipt machine&#10;&#10;Description automatically generated">
            <a:extLst>
              <a:ext uri="{FF2B5EF4-FFF2-40B4-BE49-F238E27FC236}">
                <a16:creationId xmlns:a16="http://schemas.microsoft.com/office/drawing/2014/main" id="{7ED6DF8A-E45C-07FD-08F8-5A64D20D93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3" y="5589037"/>
            <a:ext cx="1729341" cy="126896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707AF52-4A4B-97DB-9D91-D132A7D99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8" t="21633" r="8164" b="23496"/>
          <a:stretch/>
        </p:blipFill>
        <p:spPr>
          <a:xfrm>
            <a:off x="1511558" y="1483567"/>
            <a:ext cx="9685177" cy="376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48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6A23A-5F91-BAF0-B7F9-0206791D9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ticker of a bag with flowers and leaves&#10;&#10;Description automatically generated">
            <a:extLst>
              <a:ext uri="{FF2B5EF4-FFF2-40B4-BE49-F238E27FC236}">
                <a16:creationId xmlns:a16="http://schemas.microsoft.com/office/drawing/2014/main" id="{D610A421-6943-67E0-57F1-0564B97068D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-583748" y="5063"/>
            <a:ext cx="1950098" cy="1049385"/>
          </a:xfrm>
          <a:prstGeom prst="rect">
            <a:avLst/>
          </a:prstGeom>
        </p:spPr>
      </p:pic>
      <p:pic>
        <p:nvPicPr>
          <p:cNvPr id="8" name="Picture 7" descr="A fruit in a box&#10;&#10;Description automatically generated">
            <a:extLst>
              <a:ext uri="{FF2B5EF4-FFF2-40B4-BE49-F238E27FC236}">
                <a16:creationId xmlns:a16="http://schemas.microsoft.com/office/drawing/2014/main" id="{408564FB-0373-BB11-D20E-A7D3C527B9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34" y="5094514"/>
            <a:ext cx="1995806" cy="1763486"/>
          </a:xfrm>
          <a:prstGeom prst="rect">
            <a:avLst/>
          </a:prstGeom>
        </p:spPr>
      </p:pic>
      <p:pic>
        <p:nvPicPr>
          <p:cNvPr id="22" name="Picture 21" descr="A purple bag with fruits and vegetables&#10;&#10;Description automatically generated">
            <a:extLst>
              <a:ext uri="{FF2B5EF4-FFF2-40B4-BE49-F238E27FC236}">
                <a16:creationId xmlns:a16="http://schemas.microsoft.com/office/drawing/2014/main" id="{9D28AD9E-8BE4-02AA-A2BB-E4E43A604A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" y="826158"/>
            <a:ext cx="1693521" cy="1165529"/>
          </a:xfrm>
          <a:prstGeom prst="rect">
            <a:avLst/>
          </a:prstGeom>
        </p:spPr>
      </p:pic>
      <p:pic>
        <p:nvPicPr>
          <p:cNvPr id="30" name="Picture 29" descr="A hand holding a bag of vegetables&#10;&#10;Description automatically generated">
            <a:extLst>
              <a:ext uri="{FF2B5EF4-FFF2-40B4-BE49-F238E27FC236}">
                <a16:creationId xmlns:a16="http://schemas.microsoft.com/office/drawing/2014/main" id="{C7F4584F-D45F-50A2-D66A-2D7400A4E3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200" y="5340428"/>
            <a:ext cx="1919900" cy="151757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73F8656-2F19-1CC9-0356-218C8C5CF7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8" t="24490" r="8470" b="18640"/>
          <a:stretch/>
        </p:blipFill>
        <p:spPr>
          <a:xfrm>
            <a:off x="1511559" y="1175657"/>
            <a:ext cx="9647853" cy="440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55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6022C-B6E1-920B-CFF5-0F34BC593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hite plastic bag with fruit on it&#10;&#10;Description automatically generated">
            <a:extLst>
              <a:ext uri="{FF2B5EF4-FFF2-40B4-BE49-F238E27FC236}">
                <a16:creationId xmlns:a16="http://schemas.microsoft.com/office/drawing/2014/main" id="{18CB1640-B929-5587-7455-35F34A3747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201" y="5246617"/>
            <a:ext cx="1839507" cy="1611383"/>
          </a:xfrm>
          <a:prstGeom prst="rect">
            <a:avLst/>
          </a:prstGeom>
        </p:spPr>
      </p:pic>
      <p:pic>
        <p:nvPicPr>
          <p:cNvPr id="26" name="Picture 25" descr="A grocery bag with food and watermelon&#10;&#10;Description automatically generated">
            <a:extLst>
              <a:ext uri="{FF2B5EF4-FFF2-40B4-BE49-F238E27FC236}">
                <a16:creationId xmlns:a16="http://schemas.microsoft.com/office/drawing/2014/main" id="{0BE4F480-7E67-3E10-C8AE-0237AC5E2A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882" y="5439328"/>
            <a:ext cx="1994516" cy="1611382"/>
          </a:xfrm>
          <a:prstGeom prst="rect">
            <a:avLst/>
          </a:prstGeom>
        </p:spPr>
      </p:pic>
      <p:pic>
        <p:nvPicPr>
          <p:cNvPr id="20" name="Picture 19" descr="A cartoon of a grocery bag with a receipt machine&#10;&#10;Description automatically generated">
            <a:extLst>
              <a:ext uri="{FF2B5EF4-FFF2-40B4-BE49-F238E27FC236}">
                <a16:creationId xmlns:a16="http://schemas.microsoft.com/office/drawing/2014/main" id="{AD7987E2-5E66-4301-17AF-53E0BF432F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3" y="5589037"/>
            <a:ext cx="1729341" cy="126896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BC5B7B7-2103-1C32-32BA-D324B4320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3" t="24354" r="7856" b="17551"/>
          <a:stretch/>
        </p:blipFill>
        <p:spPr>
          <a:xfrm>
            <a:off x="1436915" y="1068355"/>
            <a:ext cx="9759820" cy="44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18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14B7-9A71-1D88-D0BC-873E95B98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ticker of a bag with flowers and leaves&#10;&#10;Description automatically generated">
            <a:extLst>
              <a:ext uri="{FF2B5EF4-FFF2-40B4-BE49-F238E27FC236}">
                <a16:creationId xmlns:a16="http://schemas.microsoft.com/office/drawing/2014/main" id="{3865DDA1-980A-E93F-CCA6-8039BA7A14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-583748" y="5063"/>
            <a:ext cx="1950098" cy="1049385"/>
          </a:xfrm>
          <a:prstGeom prst="rect">
            <a:avLst/>
          </a:prstGeom>
        </p:spPr>
      </p:pic>
      <p:pic>
        <p:nvPicPr>
          <p:cNvPr id="8" name="Picture 7" descr="A fruit in a box&#10;&#10;Description automatically generated">
            <a:extLst>
              <a:ext uri="{FF2B5EF4-FFF2-40B4-BE49-F238E27FC236}">
                <a16:creationId xmlns:a16="http://schemas.microsoft.com/office/drawing/2014/main" id="{8E701B3F-3CE9-B8FD-BB12-011AAAAA35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34" y="5094514"/>
            <a:ext cx="1995806" cy="1763486"/>
          </a:xfrm>
          <a:prstGeom prst="rect">
            <a:avLst/>
          </a:prstGeom>
        </p:spPr>
      </p:pic>
      <p:pic>
        <p:nvPicPr>
          <p:cNvPr id="22" name="Picture 21" descr="A purple bag with fruits and vegetables&#10;&#10;Description automatically generated">
            <a:extLst>
              <a:ext uri="{FF2B5EF4-FFF2-40B4-BE49-F238E27FC236}">
                <a16:creationId xmlns:a16="http://schemas.microsoft.com/office/drawing/2014/main" id="{0D0A978A-7524-B5D6-5146-76E791C0F0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" y="826158"/>
            <a:ext cx="1693521" cy="1165529"/>
          </a:xfrm>
          <a:prstGeom prst="rect">
            <a:avLst/>
          </a:prstGeom>
        </p:spPr>
      </p:pic>
      <p:pic>
        <p:nvPicPr>
          <p:cNvPr id="30" name="Picture 29" descr="A hand holding a bag of vegetables&#10;&#10;Description automatically generated">
            <a:extLst>
              <a:ext uri="{FF2B5EF4-FFF2-40B4-BE49-F238E27FC236}">
                <a16:creationId xmlns:a16="http://schemas.microsoft.com/office/drawing/2014/main" id="{2BAE71F6-9067-443F-F904-B4703BB2B8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200" y="5340428"/>
            <a:ext cx="1919900" cy="151757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593B0D9-3819-3860-FE0D-1BBCEA2C7E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4" t="23945" r="7704" b="25714"/>
          <a:stretch/>
        </p:blipFill>
        <p:spPr>
          <a:xfrm>
            <a:off x="1616901" y="1623526"/>
            <a:ext cx="9271924" cy="40681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AAFA88-7124-1651-3393-AE33DA344B01}"/>
              </a:ext>
            </a:extLst>
          </p:cNvPr>
          <p:cNvSpPr txBox="1"/>
          <p:nvPr/>
        </p:nvSpPr>
        <p:spPr>
          <a:xfrm>
            <a:off x="1772817" y="849883"/>
            <a:ext cx="6606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Aft>
                <a:spcPts val="600"/>
              </a:spcAft>
            </a:pPr>
            <a:r>
              <a:rPr lang="en-GB" sz="2400" b="0" i="0" u="sng" dirty="0">
                <a:solidFill>
                  <a:schemeClr val="tx2">
                    <a:lumMod val="50000"/>
                  </a:schemeClr>
                </a:solidFill>
                <a:effectLst/>
                <a:latin typeface="Abril Fatface" panose="02000503000000020003" pitchFamily="2" charset="0"/>
              </a:rPr>
              <a:t>Analyze discounts and their impact on profit</a:t>
            </a:r>
          </a:p>
        </p:txBody>
      </p:sp>
    </p:spTree>
    <p:extLst>
      <p:ext uri="{BB962C8B-B14F-4D97-AF65-F5344CB8AC3E}">
        <p14:creationId xmlns:p14="http://schemas.microsoft.com/office/powerpoint/2010/main" val="1633010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87C8C-BB6B-7E28-51DD-7EA3F143D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hite plastic bag with fruit on it&#10;&#10;Description automatically generated">
            <a:extLst>
              <a:ext uri="{FF2B5EF4-FFF2-40B4-BE49-F238E27FC236}">
                <a16:creationId xmlns:a16="http://schemas.microsoft.com/office/drawing/2014/main" id="{1B8C73E0-E003-8D8F-0946-CD013BDDB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201" y="5246617"/>
            <a:ext cx="1839507" cy="1611383"/>
          </a:xfrm>
          <a:prstGeom prst="rect">
            <a:avLst/>
          </a:prstGeom>
        </p:spPr>
      </p:pic>
      <p:pic>
        <p:nvPicPr>
          <p:cNvPr id="26" name="Picture 25" descr="A grocery bag with food and watermelon&#10;&#10;Description automatically generated">
            <a:extLst>
              <a:ext uri="{FF2B5EF4-FFF2-40B4-BE49-F238E27FC236}">
                <a16:creationId xmlns:a16="http://schemas.microsoft.com/office/drawing/2014/main" id="{72E030AB-EE0B-A45E-14A1-31DC2D5526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882" y="5439328"/>
            <a:ext cx="1994516" cy="1611382"/>
          </a:xfrm>
          <a:prstGeom prst="rect">
            <a:avLst/>
          </a:prstGeom>
        </p:spPr>
      </p:pic>
      <p:pic>
        <p:nvPicPr>
          <p:cNvPr id="20" name="Picture 19" descr="A cartoon of a grocery bag with a receipt machine&#10;&#10;Description automatically generated">
            <a:extLst>
              <a:ext uri="{FF2B5EF4-FFF2-40B4-BE49-F238E27FC236}">
                <a16:creationId xmlns:a16="http://schemas.microsoft.com/office/drawing/2014/main" id="{DAB80056-4671-A82A-4C67-20CB994398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3" y="5589037"/>
            <a:ext cx="1729341" cy="126896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8159937-9CA9-2100-7298-E41435409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6" t="26940" r="7857" b="8707"/>
          <a:stretch/>
        </p:blipFill>
        <p:spPr>
          <a:xfrm>
            <a:off x="1295306" y="1007706"/>
            <a:ext cx="9666515" cy="458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70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64162-30DE-6E47-B998-092E6926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ticker of a bag with flowers and leaves&#10;&#10;Description automatically generated">
            <a:extLst>
              <a:ext uri="{FF2B5EF4-FFF2-40B4-BE49-F238E27FC236}">
                <a16:creationId xmlns:a16="http://schemas.microsoft.com/office/drawing/2014/main" id="{C833717A-D754-48A4-4779-F2DB42F4BB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-583748" y="5063"/>
            <a:ext cx="1950098" cy="1049385"/>
          </a:xfrm>
          <a:prstGeom prst="rect">
            <a:avLst/>
          </a:prstGeom>
        </p:spPr>
      </p:pic>
      <p:pic>
        <p:nvPicPr>
          <p:cNvPr id="8" name="Picture 7" descr="A fruit in a box&#10;&#10;Description automatically generated">
            <a:extLst>
              <a:ext uri="{FF2B5EF4-FFF2-40B4-BE49-F238E27FC236}">
                <a16:creationId xmlns:a16="http://schemas.microsoft.com/office/drawing/2014/main" id="{E598598F-DA84-B04B-9850-1B806E78B9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34" y="5094514"/>
            <a:ext cx="1995806" cy="1763486"/>
          </a:xfrm>
          <a:prstGeom prst="rect">
            <a:avLst/>
          </a:prstGeom>
        </p:spPr>
      </p:pic>
      <p:pic>
        <p:nvPicPr>
          <p:cNvPr id="22" name="Picture 21" descr="A purple bag with fruits and vegetables&#10;&#10;Description automatically generated">
            <a:extLst>
              <a:ext uri="{FF2B5EF4-FFF2-40B4-BE49-F238E27FC236}">
                <a16:creationId xmlns:a16="http://schemas.microsoft.com/office/drawing/2014/main" id="{57D475B9-E0D3-A279-89A9-DC058D3905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" y="826158"/>
            <a:ext cx="1693521" cy="1165529"/>
          </a:xfrm>
          <a:prstGeom prst="rect">
            <a:avLst/>
          </a:prstGeom>
        </p:spPr>
      </p:pic>
      <p:pic>
        <p:nvPicPr>
          <p:cNvPr id="30" name="Picture 29" descr="A hand holding a bag of vegetables&#10;&#10;Description automatically generated">
            <a:extLst>
              <a:ext uri="{FF2B5EF4-FFF2-40B4-BE49-F238E27FC236}">
                <a16:creationId xmlns:a16="http://schemas.microsoft.com/office/drawing/2014/main" id="{1A808A0E-315B-B74F-F889-0314A001B4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200" y="5340428"/>
            <a:ext cx="1919900" cy="15175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A0F52E-06C7-8EC5-B67E-7BAB6C67426F}"/>
              </a:ext>
            </a:extLst>
          </p:cNvPr>
          <p:cNvSpPr txBox="1"/>
          <p:nvPr/>
        </p:nvSpPr>
        <p:spPr>
          <a:xfrm>
            <a:off x="1772817" y="1209477"/>
            <a:ext cx="8802283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u="sng" dirty="0">
                <a:solidFill>
                  <a:schemeClr val="tx2">
                    <a:lumMod val="50000"/>
                  </a:schemeClr>
                </a:solidFill>
                <a:latin typeface="Abril Fatface" panose="02000503000000020003" pitchFamily="2" charset="0"/>
              </a:rPr>
              <a:t>Conclusion</a:t>
            </a:r>
          </a:p>
          <a:p>
            <a:endParaRPr lang="en-GB" sz="2400" b="0" i="0" dirty="0">
              <a:solidFill>
                <a:srgbClr val="3C4043"/>
              </a:solidFill>
              <a:effectLst/>
              <a:latin typeface="Inter"/>
            </a:endParaRPr>
          </a:p>
          <a:p>
            <a:endParaRPr lang="en-GB" sz="2400" dirty="0">
              <a:solidFill>
                <a:srgbClr val="3C4043"/>
              </a:solidFill>
              <a:latin typeface="Inte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02060"/>
                </a:solidFill>
                <a:effectLst/>
                <a:latin typeface="Amasis MT Pro Black" panose="02040A04050005020304" pitchFamily="18" charset="0"/>
              </a:rPr>
              <a:t>From the results of the analysis, you might find that certain categories or sub-categories have higher sales and profits than others, and that discounts have a negative impact on profit.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2060"/>
              </a:solidFill>
              <a:latin typeface="Amasis MT Pro Black" panose="02040A040500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02060"/>
                </a:solidFill>
                <a:effectLst/>
                <a:latin typeface="Amasis MT Pro Black" panose="02040A04050005020304" pitchFamily="18" charset="0"/>
              </a:rPr>
              <a:t>Based on these findings, you could recommend reducing the discount amount or changing the discount strategy, and focusing on promoting the products in the categories or sub-categories that are generating the most sales and profits.</a:t>
            </a:r>
            <a:endParaRPr lang="en-GB" sz="2000" b="1" dirty="0">
              <a:solidFill>
                <a:srgbClr val="002060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810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D5D4C-758F-A734-AD02-A1CB01AA8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hite plastic bag with fruit on it&#10;&#10;Description automatically generated">
            <a:extLst>
              <a:ext uri="{FF2B5EF4-FFF2-40B4-BE49-F238E27FC236}">
                <a16:creationId xmlns:a16="http://schemas.microsoft.com/office/drawing/2014/main" id="{B32CD5DF-8349-019D-9B7B-17912C4A3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201" y="5246617"/>
            <a:ext cx="1839507" cy="1611383"/>
          </a:xfrm>
          <a:prstGeom prst="rect">
            <a:avLst/>
          </a:prstGeom>
        </p:spPr>
      </p:pic>
      <p:pic>
        <p:nvPicPr>
          <p:cNvPr id="26" name="Picture 25" descr="A grocery bag with food and watermelon&#10;&#10;Description automatically generated">
            <a:extLst>
              <a:ext uri="{FF2B5EF4-FFF2-40B4-BE49-F238E27FC236}">
                <a16:creationId xmlns:a16="http://schemas.microsoft.com/office/drawing/2014/main" id="{5FA1C5BA-532B-85D2-BB2F-A67014F1CA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882" y="5439328"/>
            <a:ext cx="1994516" cy="1611382"/>
          </a:xfrm>
          <a:prstGeom prst="rect">
            <a:avLst/>
          </a:prstGeom>
        </p:spPr>
      </p:pic>
      <p:pic>
        <p:nvPicPr>
          <p:cNvPr id="20" name="Picture 19" descr="A cartoon of a grocery bag with a receipt machine&#10;&#10;Description automatically generated">
            <a:extLst>
              <a:ext uri="{FF2B5EF4-FFF2-40B4-BE49-F238E27FC236}">
                <a16:creationId xmlns:a16="http://schemas.microsoft.com/office/drawing/2014/main" id="{8E653FD1-E3E0-C6B9-A69F-8F5A01D93A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3" y="5589037"/>
            <a:ext cx="1729341" cy="1268963"/>
          </a:xfrm>
          <a:prstGeom prst="rect">
            <a:avLst/>
          </a:prstGeom>
        </p:spPr>
      </p:pic>
      <p:sp>
        <p:nvSpPr>
          <p:cNvPr id="25" name="Rectangle 1">
            <a:extLst>
              <a:ext uri="{FF2B5EF4-FFF2-40B4-BE49-F238E27FC236}">
                <a16:creationId xmlns:a16="http://schemas.microsoft.com/office/drawing/2014/main" id="{CE04648A-A34F-3622-A411-CE1E2E60D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303" y="889646"/>
            <a:ext cx="10696837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0" b="1" i="0" u="sng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Abril Fatface" panose="02000503000000020003" pitchFamily="2" charset="0"/>
              </a:rPr>
              <a:t>Objective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masis MT Pro Black" panose="02040A04050005020304" pitchFamily="18" charset="0"/>
              </a:rPr>
              <a:t>The primary objective is to: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masis MT Pro Black" panose="02040A040500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masis MT Pro Black" panose="02040A04050005020304" pitchFamily="18" charset="0"/>
              </a:rPr>
              <a:t>Understand sales trends and key factors influencing sales through exploratory data analysis (EDA).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masis MT Pro Black" panose="02040A040500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masis MT Pro Black" panose="02040A04050005020304" pitchFamily="18" charset="0"/>
              </a:rPr>
              <a:t>Develop a machine learning model to accurately predict sales,</a:t>
            </a:r>
            <a:r>
              <a:rPr lang="en-US" altLang="en-US" sz="2000" dirty="0">
                <a:solidFill>
                  <a:srgbClr val="002060"/>
                </a:solidFill>
                <a:latin typeface="Amasis MT Pro Black" panose="02040A040500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masis MT Pro Black" panose="02040A04050005020304" pitchFamily="18" charset="0"/>
              </a:rPr>
              <a:t>helping in strategic decision-making and improving business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882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AF7BB-E9E7-907D-9695-F731DD819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hite plastic bag with fruit on it&#10;&#10;Description automatically generated">
            <a:extLst>
              <a:ext uri="{FF2B5EF4-FFF2-40B4-BE49-F238E27FC236}">
                <a16:creationId xmlns:a16="http://schemas.microsoft.com/office/drawing/2014/main" id="{464263CA-2415-3256-E256-F863D24696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201" y="5246617"/>
            <a:ext cx="1839507" cy="1611383"/>
          </a:xfrm>
          <a:prstGeom prst="rect">
            <a:avLst/>
          </a:prstGeom>
        </p:spPr>
      </p:pic>
      <p:pic>
        <p:nvPicPr>
          <p:cNvPr id="26" name="Picture 25" descr="A grocery bag with food and watermelon&#10;&#10;Description automatically generated">
            <a:extLst>
              <a:ext uri="{FF2B5EF4-FFF2-40B4-BE49-F238E27FC236}">
                <a16:creationId xmlns:a16="http://schemas.microsoft.com/office/drawing/2014/main" id="{5B10DA25-8FE2-D6BE-77F7-8F23F97352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882" y="5439328"/>
            <a:ext cx="1994516" cy="1611382"/>
          </a:xfrm>
          <a:prstGeom prst="rect">
            <a:avLst/>
          </a:prstGeom>
        </p:spPr>
      </p:pic>
      <p:pic>
        <p:nvPicPr>
          <p:cNvPr id="20" name="Picture 19" descr="A cartoon of a grocery bag with a receipt machine&#10;&#10;Description automatically generated">
            <a:extLst>
              <a:ext uri="{FF2B5EF4-FFF2-40B4-BE49-F238E27FC236}">
                <a16:creationId xmlns:a16="http://schemas.microsoft.com/office/drawing/2014/main" id="{BDCAA3E1-CA02-B235-3D9F-5AFCD85C47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3" y="5589037"/>
            <a:ext cx="1729341" cy="12689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DBCF63-7B21-FB9A-C4F5-E5F252DB7735}"/>
              </a:ext>
            </a:extLst>
          </p:cNvPr>
          <p:cNvSpPr txBox="1"/>
          <p:nvPr/>
        </p:nvSpPr>
        <p:spPr>
          <a:xfrm>
            <a:off x="2766526" y="2234310"/>
            <a:ext cx="729187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800" u="sng" dirty="0">
                <a:solidFill>
                  <a:schemeClr val="tx2">
                    <a:lumMod val="50000"/>
                  </a:schemeClr>
                </a:solidFill>
                <a:latin typeface="Abril Fatface" panose="02000503000000020003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17570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DFE2A-DB99-7102-C991-F716258F5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ticker of a bag with flowers and leaves&#10;&#10;Description automatically generated">
            <a:extLst>
              <a:ext uri="{FF2B5EF4-FFF2-40B4-BE49-F238E27FC236}">
                <a16:creationId xmlns:a16="http://schemas.microsoft.com/office/drawing/2014/main" id="{0C9CDBB0-6BB0-EC6A-9744-D19D7D1C01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-583748" y="5063"/>
            <a:ext cx="1950098" cy="1049385"/>
          </a:xfrm>
          <a:prstGeom prst="rect">
            <a:avLst/>
          </a:prstGeom>
        </p:spPr>
      </p:pic>
      <p:pic>
        <p:nvPicPr>
          <p:cNvPr id="8" name="Picture 7" descr="A fruit in a box&#10;&#10;Description automatically generated">
            <a:extLst>
              <a:ext uri="{FF2B5EF4-FFF2-40B4-BE49-F238E27FC236}">
                <a16:creationId xmlns:a16="http://schemas.microsoft.com/office/drawing/2014/main" id="{71B90F87-0EFC-9F83-A77A-495A4598B8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34" y="5094514"/>
            <a:ext cx="1995806" cy="1763486"/>
          </a:xfrm>
          <a:prstGeom prst="rect">
            <a:avLst/>
          </a:prstGeom>
        </p:spPr>
      </p:pic>
      <p:pic>
        <p:nvPicPr>
          <p:cNvPr id="22" name="Picture 21" descr="A purple bag with fruits and vegetables&#10;&#10;Description automatically generated">
            <a:extLst>
              <a:ext uri="{FF2B5EF4-FFF2-40B4-BE49-F238E27FC236}">
                <a16:creationId xmlns:a16="http://schemas.microsoft.com/office/drawing/2014/main" id="{73768221-867F-CB24-C157-A506864614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" y="826158"/>
            <a:ext cx="1693521" cy="1165529"/>
          </a:xfrm>
          <a:prstGeom prst="rect">
            <a:avLst/>
          </a:prstGeom>
        </p:spPr>
      </p:pic>
      <p:pic>
        <p:nvPicPr>
          <p:cNvPr id="30" name="Picture 29" descr="A hand holding a bag of vegetables&#10;&#10;Description automatically generated">
            <a:extLst>
              <a:ext uri="{FF2B5EF4-FFF2-40B4-BE49-F238E27FC236}">
                <a16:creationId xmlns:a16="http://schemas.microsoft.com/office/drawing/2014/main" id="{65C34501-8C8F-7274-DC65-60C5D0FFB0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200" y="5340428"/>
            <a:ext cx="1919900" cy="15175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96B13A-B655-F339-331D-4D6A8FB55EF7}"/>
              </a:ext>
            </a:extLst>
          </p:cNvPr>
          <p:cNvSpPr txBox="1"/>
          <p:nvPr/>
        </p:nvSpPr>
        <p:spPr>
          <a:xfrm>
            <a:off x="1542256" y="826158"/>
            <a:ext cx="1017699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b="1" u="sng" dirty="0">
                <a:solidFill>
                  <a:schemeClr val="tx2">
                    <a:lumMod val="50000"/>
                  </a:schemeClr>
                </a:solidFill>
                <a:latin typeface="Abril Fatface" panose="02000503000000020003" pitchFamily="2" charset="0"/>
              </a:rPr>
              <a:t>Scope</a:t>
            </a:r>
          </a:p>
          <a:p>
            <a:endParaRPr lang="en-GB" sz="2000" dirty="0"/>
          </a:p>
          <a:p>
            <a:endParaRPr lang="en-GB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>
                <a:latin typeface="Amasis MT Pro Black" panose="02040A04050005020304" pitchFamily="18" charset="0"/>
              </a:rPr>
              <a:t>Data Preprocessing</a:t>
            </a:r>
            <a:r>
              <a:rPr lang="en-GB" sz="2000" dirty="0">
                <a:latin typeface="Amasis MT Pro Black" panose="02040A04050005020304" pitchFamily="18" charset="0"/>
              </a:rPr>
              <a:t>: </a:t>
            </a:r>
            <a:r>
              <a:rPr lang="en-GB" sz="2000" dirty="0">
                <a:solidFill>
                  <a:srgbClr val="002060"/>
                </a:solidFill>
                <a:latin typeface="Amasis MT Pro Black" panose="02040A04050005020304" pitchFamily="18" charset="0"/>
              </a:rPr>
              <a:t>Handling missing values, encoding categorical data, and feature scaling.</a:t>
            </a:r>
          </a:p>
          <a:p>
            <a:endParaRPr lang="en-GB" sz="2000" dirty="0">
              <a:solidFill>
                <a:srgbClr val="002060"/>
              </a:solidFill>
              <a:latin typeface="Amasis MT Pro Black" panose="02040A040500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>
                <a:latin typeface="Amasis MT Pro Black" panose="02040A04050005020304" pitchFamily="18" charset="0"/>
              </a:rPr>
              <a:t>Exploratory Data Analysis (EDA)</a:t>
            </a:r>
            <a:r>
              <a:rPr lang="en-GB" sz="2000" dirty="0">
                <a:latin typeface="Amasis MT Pro Black" panose="02040A04050005020304" pitchFamily="18" charset="0"/>
              </a:rPr>
              <a:t>: </a:t>
            </a:r>
            <a:r>
              <a:rPr lang="en-GB" sz="2000" dirty="0">
                <a:solidFill>
                  <a:srgbClr val="002060"/>
                </a:solidFill>
                <a:latin typeface="Amasis MT Pro Black" panose="02040A04050005020304" pitchFamily="18" charset="0"/>
              </a:rPr>
              <a:t>Visualizing sales trends and identifying patterns.</a:t>
            </a:r>
          </a:p>
          <a:p>
            <a:endParaRPr lang="en-GB" sz="2000" dirty="0">
              <a:solidFill>
                <a:srgbClr val="002060"/>
              </a:solidFill>
              <a:latin typeface="Amasis MT Pro Black" panose="02040A040500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>
                <a:latin typeface="Amasis MT Pro Black" panose="02040A04050005020304" pitchFamily="18" charset="0"/>
              </a:rPr>
              <a:t>Model Building</a:t>
            </a:r>
            <a:r>
              <a:rPr lang="en-GB" sz="2000" dirty="0">
                <a:latin typeface="Amasis MT Pro Black" panose="02040A04050005020304" pitchFamily="18" charset="0"/>
              </a:rPr>
              <a:t>:</a:t>
            </a:r>
            <a:r>
              <a:rPr lang="en-GB" sz="2000" dirty="0">
                <a:solidFill>
                  <a:srgbClr val="002060"/>
                </a:solidFill>
                <a:latin typeface="Amasis MT Pro Black" panose="02040A04050005020304" pitchFamily="18" charset="0"/>
              </a:rPr>
              <a:t> Using linear regression to predict sales.</a:t>
            </a:r>
          </a:p>
          <a:p>
            <a:endParaRPr lang="en-GB" sz="2000" dirty="0">
              <a:solidFill>
                <a:srgbClr val="002060"/>
              </a:solidFill>
              <a:latin typeface="Amasis MT Pro Black" panose="02040A040500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>
                <a:latin typeface="Amasis MT Pro Black" panose="02040A04050005020304" pitchFamily="18" charset="0"/>
              </a:rPr>
              <a:t>Model Evaluation</a:t>
            </a:r>
            <a:r>
              <a:rPr lang="en-GB" sz="2000" dirty="0">
                <a:latin typeface="Amasis MT Pro Black" panose="02040A04050005020304" pitchFamily="18" charset="0"/>
              </a:rPr>
              <a:t>: </a:t>
            </a:r>
            <a:r>
              <a:rPr lang="en-GB" sz="2000" dirty="0">
                <a:solidFill>
                  <a:srgbClr val="002060"/>
                </a:solidFill>
                <a:latin typeface="Amasis MT Pro Black" panose="02040A04050005020304" pitchFamily="18" charset="0"/>
              </a:rPr>
              <a:t>Assessing the model's performance using metrics like Mean Squared Error (MSE) and R-squared.</a:t>
            </a:r>
          </a:p>
        </p:txBody>
      </p:sp>
    </p:spTree>
    <p:extLst>
      <p:ext uri="{BB962C8B-B14F-4D97-AF65-F5344CB8AC3E}">
        <p14:creationId xmlns:p14="http://schemas.microsoft.com/office/powerpoint/2010/main" val="1817124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EB62F-D879-C3FF-E014-32D4B9FB7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ticker of a bag with flowers and leaves&#10;&#10;Description automatically generated">
            <a:extLst>
              <a:ext uri="{FF2B5EF4-FFF2-40B4-BE49-F238E27FC236}">
                <a16:creationId xmlns:a16="http://schemas.microsoft.com/office/drawing/2014/main" id="{C59308BC-19B6-DE75-8AC0-584AED14DB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-583748" y="5063"/>
            <a:ext cx="1950098" cy="1049385"/>
          </a:xfrm>
          <a:prstGeom prst="rect">
            <a:avLst/>
          </a:prstGeom>
        </p:spPr>
      </p:pic>
      <p:pic>
        <p:nvPicPr>
          <p:cNvPr id="8" name="Picture 7" descr="A fruit in a box&#10;&#10;Description automatically generated">
            <a:extLst>
              <a:ext uri="{FF2B5EF4-FFF2-40B4-BE49-F238E27FC236}">
                <a16:creationId xmlns:a16="http://schemas.microsoft.com/office/drawing/2014/main" id="{717E0DB4-E7B7-4DEA-4055-08CBF44EC6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34" y="5094514"/>
            <a:ext cx="1995806" cy="1763486"/>
          </a:xfrm>
          <a:prstGeom prst="rect">
            <a:avLst/>
          </a:prstGeom>
        </p:spPr>
      </p:pic>
      <p:pic>
        <p:nvPicPr>
          <p:cNvPr id="22" name="Picture 21" descr="A purple bag with fruits and vegetables&#10;&#10;Description automatically generated">
            <a:extLst>
              <a:ext uri="{FF2B5EF4-FFF2-40B4-BE49-F238E27FC236}">
                <a16:creationId xmlns:a16="http://schemas.microsoft.com/office/drawing/2014/main" id="{30ECA1A2-E852-0D00-399C-B227ACE8AC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" y="826158"/>
            <a:ext cx="1693521" cy="1165529"/>
          </a:xfrm>
          <a:prstGeom prst="rect">
            <a:avLst/>
          </a:prstGeom>
        </p:spPr>
      </p:pic>
      <p:pic>
        <p:nvPicPr>
          <p:cNvPr id="30" name="Picture 29" descr="A hand holding a bag of vegetables&#10;&#10;Description automatically generated">
            <a:extLst>
              <a:ext uri="{FF2B5EF4-FFF2-40B4-BE49-F238E27FC236}">
                <a16:creationId xmlns:a16="http://schemas.microsoft.com/office/drawing/2014/main" id="{6AB9F164-0B19-8666-49EA-0AFF5BE0A8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200" y="5340428"/>
            <a:ext cx="1919900" cy="15175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143045-C691-1083-E02A-F634F21D9661}"/>
              </a:ext>
            </a:extLst>
          </p:cNvPr>
          <p:cNvSpPr txBox="1"/>
          <p:nvPr/>
        </p:nvSpPr>
        <p:spPr>
          <a:xfrm>
            <a:off x="1772817" y="763037"/>
            <a:ext cx="639146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600"/>
              </a:spcAft>
            </a:pPr>
            <a:r>
              <a:rPr lang="en-GB" sz="2400" b="0" i="0" u="sng" dirty="0">
                <a:solidFill>
                  <a:schemeClr val="tx2">
                    <a:lumMod val="50000"/>
                  </a:schemeClr>
                </a:solidFill>
                <a:effectLst/>
                <a:latin typeface="Abril Fatface" panose="02000503000000020003" pitchFamily="2" charset="0"/>
              </a:rPr>
              <a:t>Import Libraries</a:t>
            </a:r>
            <a:endParaRPr lang="en-GB" sz="2400" u="sng" dirty="0">
              <a:solidFill>
                <a:schemeClr val="tx2">
                  <a:lumMod val="50000"/>
                </a:schemeClr>
              </a:solidFill>
              <a:latin typeface="Abril Fatface" panose="02000503000000020003" pitchFamily="2" charset="0"/>
            </a:endParaRPr>
          </a:p>
          <a:p>
            <a:pPr algn="l" fontAlgn="base">
              <a:spcAft>
                <a:spcPts val="600"/>
              </a:spcAft>
            </a:pPr>
            <a:endParaRPr lang="en-GB" sz="1600" b="0" i="0" dirty="0">
              <a:solidFill>
                <a:srgbClr val="3C4043"/>
              </a:solidFill>
              <a:effectLst/>
              <a:latin typeface="inherit"/>
            </a:endParaRPr>
          </a:p>
          <a:p>
            <a:pPr algn="l" fontAlgn="base">
              <a:spcAft>
                <a:spcPts val="600"/>
              </a:spcAft>
            </a:pPr>
            <a:r>
              <a:rPr lang="en-GB" sz="1600" b="0" i="0" dirty="0">
                <a:solidFill>
                  <a:srgbClr val="002060"/>
                </a:solidFill>
                <a:effectLst/>
                <a:latin typeface="Amasis MT Pro Black" panose="02040A04050005020304" pitchFamily="18" charset="0"/>
              </a:rPr>
              <a:t>Import the necessary libraries: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2D482F9-4BD4-C3EA-F8BC-17A1AF9BD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2" t="17481" r="8699" b="45704"/>
          <a:stretch/>
        </p:blipFill>
        <p:spPr>
          <a:xfrm>
            <a:off x="1616901" y="1871033"/>
            <a:ext cx="9449206" cy="357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1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1DEBD-F31E-A191-27DF-E9BF9E624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hite plastic bag with fruit on it&#10;&#10;Description automatically generated">
            <a:extLst>
              <a:ext uri="{FF2B5EF4-FFF2-40B4-BE49-F238E27FC236}">
                <a16:creationId xmlns:a16="http://schemas.microsoft.com/office/drawing/2014/main" id="{777AA17D-B582-33CB-2F6B-775FCC5C4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201" y="5246617"/>
            <a:ext cx="1839507" cy="1611383"/>
          </a:xfrm>
          <a:prstGeom prst="rect">
            <a:avLst/>
          </a:prstGeom>
        </p:spPr>
      </p:pic>
      <p:pic>
        <p:nvPicPr>
          <p:cNvPr id="26" name="Picture 25" descr="A grocery bag with food and watermelon&#10;&#10;Description automatically generated">
            <a:extLst>
              <a:ext uri="{FF2B5EF4-FFF2-40B4-BE49-F238E27FC236}">
                <a16:creationId xmlns:a16="http://schemas.microsoft.com/office/drawing/2014/main" id="{A29DEBF4-116C-7E01-05CB-83F3C9815B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882" y="5439328"/>
            <a:ext cx="1994516" cy="1611382"/>
          </a:xfrm>
          <a:prstGeom prst="rect">
            <a:avLst/>
          </a:prstGeom>
        </p:spPr>
      </p:pic>
      <p:pic>
        <p:nvPicPr>
          <p:cNvPr id="20" name="Picture 19" descr="A cartoon of a grocery bag with a receipt machine&#10;&#10;Description automatically generated">
            <a:extLst>
              <a:ext uri="{FF2B5EF4-FFF2-40B4-BE49-F238E27FC236}">
                <a16:creationId xmlns:a16="http://schemas.microsoft.com/office/drawing/2014/main" id="{199C11B0-A735-7152-CE15-D5B547EAE2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3" y="5589037"/>
            <a:ext cx="1729341" cy="12689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35A35E-A437-2616-139D-216E6D573E5E}"/>
              </a:ext>
            </a:extLst>
          </p:cNvPr>
          <p:cNvSpPr txBox="1"/>
          <p:nvPr/>
        </p:nvSpPr>
        <p:spPr>
          <a:xfrm>
            <a:off x="956388" y="543122"/>
            <a:ext cx="6615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600"/>
              </a:spcAft>
            </a:pPr>
            <a:r>
              <a:rPr lang="en-IN" sz="2400" b="0" i="0" u="sng" dirty="0">
                <a:solidFill>
                  <a:schemeClr val="tx2">
                    <a:lumMod val="50000"/>
                  </a:schemeClr>
                </a:solidFill>
                <a:effectLst/>
                <a:latin typeface="Abril Fatface" panose="02000503000000020003" pitchFamily="2" charset="0"/>
              </a:rPr>
              <a:t>Load the dataset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3992A39-E157-2EFF-FDCC-F38AAEAF2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7" t="24593" r="8583" b="42222"/>
          <a:stretch/>
        </p:blipFill>
        <p:spPr>
          <a:xfrm>
            <a:off x="956388" y="1347207"/>
            <a:ext cx="10044404" cy="368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6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4C462-2879-585B-555A-E9F35DB88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ticker of a bag with flowers and leaves&#10;&#10;Description automatically generated">
            <a:extLst>
              <a:ext uri="{FF2B5EF4-FFF2-40B4-BE49-F238E27FC236}">
                <a16:creationId xmlns:a16="http://schemas.microsoft.com/office/drawing/2014/main" id="{2CA3C39C-9477-6EB0-92CD-82016BC4B5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-583748" y="5063"/>
            <a:ext cx="1950098" cy="1049385"/>
          </a:xfrm>
          <a:prstGeom prst="rect">
            <a:avLst/>
          </a:prstGeom>
        </p:spPr>
      </p:pic>
      <p:pic>
        <p:nvPicPr>
          <p:cNvPr id="8" name="Picture 7" descr="A fruit in a box&#10;&#10;Description automatically generated">
            <a:extLst>
              <a:ext uri="{FF2B5EF4-FFF2-40B4-BE49-F238E27FC236}">
                <a16:creationId xmlns:a16="http://schemas.microsoft.com/office/drawing/2014/main" id="{B75CDBA3-69FA-3274-8275-91A887BC74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34" y="5094514"/>
            <a:ext cx="1995806" cy="1763486"/>
          </a:xfrm>
          <a:prstGeom prst="rect">
            <a:avLst/>
          </a:prstGeom>
        </p:spPr>
      </p:pic>
      <p:pic>
        <p:nvPicPr>
          <p:cNvPr id="22" name="Picture 21" descr="A purple bag with fruits and vegetables&#10;&#10;Description automatically generated">
            <a:extLst>
              <a:ext uri="{FF2B5EF4-FFF2-40B4-BE49-F238E27FC236}">
                <a16:creationId xmlns:a16="http://schemas.microsoft.com/office/drawing/2014/main" id="{922B3460-3163-0793-31D4-F5465A98BD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" y="826158"/>
            <a:ext cx="1693521" cy="1165529"/>
          </a:xfrm>
          <a:prstGeom prst="rect">
            <a:avLst/>
          </a:prstGeom>
        </p:spPr>
      </p:pic>
      <p:pic>
        <p:nvPicPr>
          <p:cNvPr id="30" name="Picture 29" descr="A hand holding a bag of vegetables&#10;&#10;Description automatically generated">
            <a:extLst>
              <a:ext uri="{FF2B5EF4-FFF2-40B4-BE49-F238E27FC236}">
                <a16:creationId xmlns:a16="http://schemas.microsoft.com/office/drawing/2014/main" id="{BEB8042E-749A-9A09-2609-5BD011B830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200" y="5340428"/>
            <a:ext cx="1919900" cy="151757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BAFFA7-6BC3-AE2D-1FB6-D70F762E83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2" t="23401" r="8699" b="32517"/>
          <a:stretch/>
        </p:blipFill>
        <p:spPr>
          <a:xfrm>
            <a:off x="1616901" y="1612648"/>
            <a:ext cx="9439876" cy="3985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385F5C-E5C8-1FB2-424E-C94D8F05F94D}"/>
              </a:ext>
            </a:extLst>
          </p:cNvPr>
          <p:cNvSpPr txBox="1"/>
          <p:nvPr/>
        </p:nvSpPr>
        <p:spPr>
          <a:xfrm>
            <a:off x="1616900" y="826158"/>
            <a:ext cx="508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u="sng" dirty="0">
                <a:solidFill>
                  <a:schemeClr val="tx2">
                    <a:lumMod val="50000"/>
                  </a:schemeClr>
                </a:solidFill>
                <a:latin typeface="Abril Fatface" panose="02000503000000020003" pitchFamily="2" charset="0"/>
              </a:rPr>
              <a:t>Understand the data</a:t>
            </a:r>
          </a:p>
        </p:txBody>
      </p:sp>
    </p:spTree>
    <p:extLst>
      <p:ext uri="{BB962C8B-B14F-4D97-AF65-F5344CB8AC3E}">
        <p14:creationId xmlns:p14="http://schemas.microsoft.com/office/powerpoint/2010/main" val="1171069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F9B67-26E4-C5DE-9675-A16BB8450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hite plastic bag with fruit on it&#10;&#10;Description automatically generated">
            <a:extLst>
              <a:ext uri="{FF2B5EF4-FFF2-40B4-BE49-F238E27FC236}">
                <a16:creationId xmlns:a16="http://schemas.microsoft.com/office/drawing/2014/main" id="{5253B7BE-50F4-7D7A-EBD4-0AE432AC45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201" y="5246617"/>
            <a:ext cx="1839507" cy="1611383"/>
          </a:xfrm>
          <a:prstGeom prst="rect">
            <a:avLst/>
          </a:prstGeom>
        </p:spPr>
      </p:pic>
      <p:pic>
        <p:nvPicPr>
          <p:cNvPr id="26" name="Picture 25" descr="A grocery bag with food and watermelon&#10;&#10;Description automatically generated">
            <a:extLst>
              <a:ext uri="{FF2B5EF4-FFF2-40B4-BE49-F238E27FC236}">
                <a16:creationId xmlns:a16="http://schemas.microsoft.com/office/drawing/2014/main" id="{BDE6D332-009A-0BDD-96D4-F040903D51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882" y="5439328"/>
            <a:ext cx="1994516" cy="1611382"/>
          </a:xfrm>
          <a:prstGeom prst="rect">
            <a:avLst/>
          </a:prstGeom>
        </p:spPr>
      </p:pic>
      <p:pic>
        <p:nvPicPr>
          <p:cNvPr id="20" name="Picture 19" descr="A cartoon of a grocery bag with a receipt machine&#10;&#10;Description automatically generated">
            <a:extLst>
              <a:ext uri="{FF2B5EF4-FFF2-40B4-BE49-F238E27FC236}">
                <a16:creationId xmlns:a16="http://schemas.microsoft.com/office/drawing/2014/main" id="{123FE60A-2AA4-1480-3409-614CD140CE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3" y="5589037"/>
            <a:ext cx="1729341" cy="126896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C4F9258-7CA0-5A84-385E-5FCA3245F5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7" t="21630" r="8000" b="30074"/>
          <a:stretch/>
        </p:blipFill>
        <p:spPr>
          <a:xfrm>
            <a:off x="1483360" y="1483360"/>
            <a:ext cx="9733280" cy="33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93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32EDB-CE72-2D72-F332-2B3EFBFF0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ticker of a bag with flowers and leaves&#10;&#10;Description automatically generated">
            <a:extLst>
              <a:ext uri="{FF2B5EF4-FFF2-40B4-BE49-F238E27FC236}">
                <a16:creationId xmlns:a16="http://schemas.microsoft.com/office/drawing/2014/main" id="{9A54DD94-FC58-F046-63C7-868FE8A4DF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-583748" y="5063"/>
            <a:ext cx="1950098" cy="1049385"/>
          </a:xfrm>
          <a:prstGeom prst="rect">
            <a:avLst/>
          </a:prstGeom>
        </p:spPr>
      </p:pic>
      <p:pic>
        <p:nvPicPr>
          <p:cNvPr id="8" name="Picture 7" descr="A fruit in a box&#10;&#10;Description automatically generated">
            <a:extLst>
              <a:ext uri="{FF2B5EF4-FFF2-40B4-BE49-F238E27FC236}">
                <a16:creationId xmlns:a16="http://schemas.microsoft.com/office/drawing/2014/main" id="{1C7F5C60-65FA-80FA-6EDC-80F366122F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34" y="5094514"/>
            <a:ext cx="1995806" cy="1763486"/>
          </a:xfrm>
          <a:prstGeom prst="rect">
            <a:avLst/>
          </a:prstGeom>
        </p:spPr>
      </p:pic>
      <p:pic>
        <p:nvPicPr>
          <p:cNvPr id="22" name="Picture 21" descr="A purple bag with fruits and vegetables&#10;&#10;Description automatically generated">
            <a:extLst>
              <a:ext uri="{FF2B5EF4-FFF2-40B4-BE49-F238E27FC236}">
                <a16:creationId xmlns:a16="http://schemas.microsoft.com/office/drawing/2014/main" id="{50B0EA7E-738F-3CB9-8661-A6348BACD6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" y="826158"/>
            <a:ext cx="1693521" cy="1165529"/>
          </a:xfrm>
          <a:prstGeom prst="rect">
            <a:avLst/>
          </a:prstGeom>
        </p:spPr>
      </p:pic>
      <p:pic>
        <p:nvPicPr>
          <p:cNvPr id="30" name="Picture 29" descr="A hand holding a bag of vegetables&#10;&#10;Description automatically generated">
            <a:extLst>
              <a:ext uri="{FF2B5EF4-FFF2-40B4-BE49-F238E27FC236}">
                <a16:creationId xmlns:a16="http://schemas.microsoft.com/office/drawing/2014/main" id="{E86495A8-279E-A79E-6812-4E319CA10E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200" y="5340428"/>
            <a:ext cx="1919900" cy="151757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8FE1543-FA69-D9BC-EA15-90370AE103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1" t="22041" r="7890" b="8028"/>
          <a:stretch/>
        </p:blipFill>
        <p:spPr>
          <a:xfrm>
            <a:off x="1147666" y="826158"/>
            <a:ext cx="10098426" cy="491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637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11926</TotalTime>
  <Words>345</Words>
  <Application>Microsoft Office PowerPoint</Application>
  <PresentationFormat>Widescreen</PresentationFormat>
  <Paragraphs>54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Abril Fatface</vt:lpstr>
      <vt:lpstr>ADLaM Display</vt:lpstr>
      <vt:lpstr>Amasis MT Pro Black</vt:lpstr>
      <vt:lpstr>Arial</vt:lpstr>
      <vt:lpstr>Century Gothic</vt:lpstr>
      <vt:lpstr>Garamond</vt:lpstr>
      <vt:lpstr>inherit</vt:lpstr>
      <vt:lpstr>Inter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Neha Kushwaha</cp:lastModifiedBy>
  <cp:revision>6</cp:revision>
  <dcterms:created xsi:type="dcterms:W3CDTF">2021-09-16T06:50:27Z</dcterms:created>
  <dcterms:modified xsi:type="dcterms:W3CDTF">2024-12-04T10:23:16Z</dcterms:modified>
</cp:coreProperties>
</file>